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22682200" cy="50406300"/>
  <p:notesSz cx="6735763" cy="9866313"/>
  <p:defaultTextStyle>
    <a:defPPr>
      <a:defRPr lang="ja-JP"/>
    </a:defPPr>
    <a:lvl1pPr marL="0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1pPr>
    <a:lvl2pPr marL="2192347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2pPr>
    <a:lvl3pPr marL="4384694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3pPr>
    <a:lvl4pPr marL="6577040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4pPr>
    <a:lvl5pPr marL="8769387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5pPr>
    <a:lvl6pPr marL="10961734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6pPr>
    <a:lvl7pPr marL="13154081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7pPr>
    <a:lvl8pPr marL="15346428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8pPr>
    <a:lvl9pPr marL="17538774" algn="l" defTabSz="4384694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kagiakiko" initials="t" lastIdx="41" clrIdx="0"/>
  <p:cmAuthor id="1" name="Ito" initials="T" lastIdx="39" clrIdx="1"/>
  <p:cmAuthor id="2" name="kuma" initials="k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ED8"/>
    <a:srgbClr val="9F8DBD"/>
    <a:srgbClr val="EDEAF0"/>
    <a:srgbClr val="E1D6F2"/>
    <a:srgbClr val="EEE8F8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792" autoAdjust="0"/>
    <p:restoredTop sz="94660"/>
  </p:normalViewPr>
  <p:slideViewPr>
    <p:cSldViewPr>
      <p:cViewPr>
        <p:scale>
          <a:sx n="100" d="100"/>
          <a:sy n="100" d="100"/>
        </p:scale>
        <p:origin x="6366" y="9096"/>
      </p:cViewPr>
      <p:guideLst>
        <p:guide orient="horz" pos="15876"/>
        <p:guide pos="714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" y="28421862"/>
            <a:ext cx="22682200" cy="21984438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" y="0"/>
            <a:ext cx="22682200" cy="284218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" y="19494487"/>
            <a:ext cx="22682200" cy="168021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" y="11761470"/>
            <a:ext cx="22682200" cy="3752469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834" y="37136212"/>
            <a:ext cx="13982917" cy="6483575"/>
          </a:xfrm>
        </p:spPr>
        <p:txBody>
          <a:bodyPr>
            <a:normAutofit/>
          </a:bodyPr>
          <a:lstStyle>
            <a:lvl1pPr marL="0" indent="0" algn="l">
              <a:buNone/>
              <a:defRPr sz="10100">
                <a:solidFill>
                  <a:schemeClr val="tx2"/>
                </a:solidFill>
              </a:defRPr>
            </a:lvl1pPr>
            <a:lvl2pPr marL="2088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8057" y="23022335"/>
            <a:ext cx="17798857" cy="13179777"/>
          </a:xfrm>
          <a:effectLst/>
        </p:spPr>
        <p:txBody>
          <a:bodyPr>
            <a:noAutofit/>
          </a:bodyPr>
          <a:lstStyle>
            <a:lvl1pPr marL="2923421" indent="-2088158" algn="l">
              <a:defRPr sz="2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5458" y="5376665"/>
            <a:ext cx="15877540" cy="2553919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61962" y="2767403"/>
            <a:ext cx="5103495" cy="3850179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45650" y="5376670"/>
            <a:ext cx="11979316" cy="3597625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835275" y="5376672"/>
            <a:ext cx="15877540" cy="2553919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8421862"/>
            <a:ext cx="22682200" cy="21984438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" y="0"/>
            <a:ext cx="22682200" cy="284218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" y="19494487"/>
            <a:ext cx="22682200" cy="168021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" y="11761470"/>
            <a:ext cx="22682200" cy="3752469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3455" y="15968963"/>
            <a:ext cx="14800645" cy="17811593"/>
          </a:xfrm>
          <a:effectLst/>
        </p:spPr>
        <p:txBody>
          <a:bodyPr anchor="b"/>
          <a:lstStyle>
            <a:lvl1pPr algn="r">
              <a:defRPr sz="211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6770" y="33865210"/>
            <a:ext cx="14810142" cy="6140631"/>
          </a:xfrm>
        </p:spPr>
        <p:txBody>
          <a:bodyPr anchor="t"/>
          <a:lstStyle>
            <a:lvl1pPr marL="0" indent="0" algn="r">
              <a:buNone/>
              <a:defRPr sz="9100">
                <a:solidFill>
                  <a:schemeClr val="tx2"/>
                </a:solidFill>
              </a:defRPr>
            </a:lvl1pPr>
            <a:lvl2pPr marL="2088158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6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47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263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4079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894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710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52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35272" y="5376665"/>
            <a:ext cx="8301684" cy="2553919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1522559" y="5376672"/>
            <a:ext cx="8301684" cy="2553919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5275" y="5376672"/>
            <a:ext cx="8301684" cy="47022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10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2088158" indent="0">
              <a:buNone/>
              <a:defRPr sz="9100" b="1"/>
            </a:lvl2pPr>
            <a:lvl3pPr marL="4176316" indent="0">
              <a:buNone/>
              <a:defRPr sz="8300" b="1"/>
            </a:lvl3pPr>
            <a:lvl4pPr marL="6264474" indent="0">
              <a:buNone/>
              <a:defRPr sz="7300" b="1"/>
            </a:lvl4pPr>
            <a:lvl5pPr marL="8352633" indent="0">
              <a:buNone/>
              <a:defRPr sz="7300" b="1"/>
            </a:lvl5pPr>
            <a:lvl6pPr marL="10440791" indent="0">
              <a:buNone/>
              <a:defRPr sz="7300" b="1"/>
            </a:lvl6pPr>
            <a:lvl7pPr marL="12528949" indent="0">
              <a:buNone/>
              <a:defRPr sz="7300" b="1"/>
            </a:lvl7pPr>
            <a:lvl8pPr marL="14617107" indent="0">
              <a:buNone/>
              <a:defRPr sz="7300" b="1"/>
            </a:lvl8pPr>
            <a:lvl9pPr marL="16705265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8633" y="10292403"/>
            <a:ext cx="8301684" cy="20162520"/>
          </a:xfrm>
        </p:spPr>
        <p:txBody>
          <a:bodyPr>
            <a:normAutofit/>
          </a:bodyPr>
          <a:lstStyle>
            <a:lvl1pPr>
              <a:defRPr sz="8300"/>
            </a:lvl1pPr>
            <a:lvl2pPr>
              <a:defRPr sz="8300"/>
            </a:lvl2pPr>
            <a:lvl3pPr>
              <a:defRPr sz="7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27893" y="5376672"/>
            <a:ext cx="8301684" cy="47022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10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2088158" indent="0">
              <a:buNone/>
              <a:defRPr sz="9100" b="1"/>
            </a:lvl2pPr>
            <a:lvl3pPr marL="4176316" indent="0">
              <a:buNone/>
              <a:defRPr sz="8300" b="1"/>
            </a:lvl3pPr>
            <a:lvl4pPr marL="6264474" indent="0">
              <a:buNone/>
              <a:defRPr sz="7300" b="1"/>
            </a:lvl4pPr>
            <a:lvl5pPr marL="8352633" indent="0">
              <a:buNone/>
              <a:defRPr sz="7300" b="1"/>
            </a:lvl5pPr>
            <a:lvl6pPr marL="10440791" indent="0">
              <a:buNone/>
              <a:defRPr sz="7300" b="1"/>
            </a:lvl6pPr>
            <a:lvl7pPr marL="12528949" indent="0">
              <a:buNone/>
              <a:defRPr sz="7300" b="1"/>
            </a:lvl7pPr>
            <a:lvl8pPr marL="14617107" indent="0">
              <a:buNone/>
              <a:defRPr sz="7300" b="1"/>
            </a:lvl8pPr>
            <a:lvl9pPr marL="16705265" indent="0">
              <a:buNone/>
              <a:defRPr sz="7300" b="1"/>
            </a:lvl9pPr>
          </a:lstStyle>
          <a:p>
            <a:pPr marL="0" lvl="0" indent="0" algn="ctr" defTabSz="4176316" rtl="0" eaLnBrk="1" latinLnBrk="0" hangingPunct="1">
              <a:spcBef>
                <a:spcPct val="20000"/>
              </a:spcBef>
              <a:spcAft>
                <a:spcPts val="137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22244" y="10282886"/>
            <a:ext cx="8301684" cy="20162520"/>
          </a:xfrm>
        </p:spPr>
        <p:txBody>
          <a:bodyPr>
            <a:normAutofit/>
          </a:bodyPr>
          <a:lstStyle>
            <a:lvl1pPr>
              <a:defRPr sz="8300"/>
            </a:lvl1pPr>
            <a:lvl2pPr>
              <a:defRPr sz="8300"/>
            </a:lvl2pPr>
            <a:lvl3pPr>
              <a:defRPr sz="7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3" y="16242038"/>
            <a:ext cx="9019509" cy="9249924"/>
          </a:xfrm>
          <a:effectLst/>
        </p:spPr>
        <p:txBody>
          <a:bodyPr anchor="b">
            <a:noAutofit/>
          </a:bodyPr>
          <a:lstStyle>
            <a:lvl1pPr marL="1044079" indent="-1044079" algn="l">
              <a:defRPr sz="1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94473" y="5376672"/>
            <a:ext cx="9964603" cy="35976267"/>
          </a:xfrm>
        </p:spPr>
        <p:txBody>
          <a:bodyPr anchor="ctr"/>
          <a:lstStyle>
            <a:lvl1pPr>
              <a:defRPr sz="10100"/>
            </a:lvl1pPr>
            <a:lvl2pPr>
              <a:defRPr sz="9100"/>
            </a:lvl2pPr>
            <a:lvl3pPr>
              <a:defRPr sz="8300"/>
            </a:lvl3pPr>
            <a:lvl4pPr>
              <a:defRPr sz="7300"/>
            </a:lvl4pPr>
            <a:lvl5pPr>
              <a:defRPr sz="65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8497" y="25708844"/>
            <a:ext cx="8405759" cy="15725458"/>
          </a:xfrm>
        </p:spPr>
        <p:txBody>
          <a:bodyPr/>
          <a:lstStyle>
            <a:lvl1pPr marL="0" indent="0">
              <a:buNone/>
              <a:defRPr sz="6500"/>
            </a:lvl1pPr>
            <a:lvl2pPr marL="2088158" indent="0">
              <a:buNone/>
              <a:defRPr sz="5500"/>
            </a:lvl2pPr>
            <a:lvl3pPr marL="4176316" indent="0">
              <a:buNone/>
              <a:defRPr sz="4700"/>
            </a:lvl3pPr>
            <a:lvl4pPr marL="6264474" indent="0">
              <a:buNone/>
              <a:defRPr sz="4100"/>
            </a:lvl4pPr>
            <a:lvl5pPr marL="8352633" indent="0">
              <a:buNone/>
              <a:defRPr sz="4100"/>
            </a:lvl5pPr>
            <a:lvl6pPr marL="10440791" indent="0">
              <a:buNone/>
              <a:defRPr sz="4100"/>
            </a:lvl6pPr>
            <a:lvl7pPr marL="12528949" indent="0">
              <a:buNone/>
              <a:defRPr sz="4100"/>
            </a:lvl7pPr>
            <a:lvl8pPr marL="14617107" indent="0">
              <a:buNone/>
              <a:defRPr sz="4100"/>
            </a:lvl8pPr>
            <a:lvl9pPr marL="16705265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28421862"/>
            <a:ext cx="22682200" cy="21984438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22682200" cy="284218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19494487"/>
            <a:ext cx="22682200" cy="168021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" y="11761470"/>
            <a:ext cx="22682200" cy="3752469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00922" y="8401054"/>
            <a:ext cx="10206988" cy="22989374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9100"/>
            </a:lvl1pPr>
            <a:lvl2pPr marL="2088158" indent="0">
              <a:buNone/>
              <a:defRPr sz="12800"/>
            </a:lvl2pPr>
            <a:lvl3pPr marL="4176316" indent="0">
              <a:buNone/>
              <a:defRPr sz="11000"/>
            </a:lvl3pPr>
            <a:lvl4pPr marL="6264474" indent="0">
              <a:buNone/>
              <a:defRPr sz="9100"/>
            </a:lvl4pPr>
            <a:lvl5pPr marL="8352633" indent="0">
              <a:buNone/>
              <a:defRPr sz="9100"/>
            </a:lvl5pPr>
            <a:lvl6pPr marL="10440791" indent="0">
              <a:buNone/>
              <a:defRPr sz="9100"/>
            </a:lvl6pPr>
            <a:lvl7pPr marL="12528949" indent="0">
              <a:buNone/>
              <a:defRPr sz="9100"/>
            </a:lvl7pPr>
            <a:lvl8pPr marL="14617107" indent="0">
              <a:buNone/>
              <a:defRPr sz="9100"/>
            </a:lvl8pPr>
            <a:lvl9pPr marL="16705265" indent="0">
              <a:buNone/>
              <a:defRPr sz="91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647" y="7427076"/>
            <a:ext cx="9163456" cy="15898197"/>
          </a:xfrm>
        </p:spPr>
        <p:txBody>
          <a:bodyPr anchor="b"/>
          <a:lstStyle>
            <a:lvl1pPr marL="835263" indent="-835263">
              <a:buFont typeface="Georgia" pitchFamily="18" charset="0"/>
              <a:buChar char="*"/>
              <a:defRPr sz="7300"/>
            </a:lvl1pPr>
            <a:lvl2pPr marL="2088158" indent="0">
              <a:buNone/>
              <a:defRPr sz="5500"/>
            </a:lvl2pPr>
            <a:lvl3pPr marL="4176316" indent="0">
              <a:buNone/>
              <a:defRPr sz="4700"/>
            </a:lvl3pPr>
            <a:lvl4pPr marL="6264474" indent="0">
              <a:buNone/>
              <a:defRPr sz="4100"/>
            </a:lvl4pPr>
            <a:lvl5pPr marL="8352633" indent="0">
              <a:buNone/>
              <a:defRPr sz="4100"/>
            </a:lvl5pPr>
            <a:lvl6pPr marL="10440791" indent="0">
              <a:buNone/>
              <a:defRPr sz="4100"/>
            </a:lvl6pPr>
            <a:lvl7pPr marL="12528949" indent="0">
              <a:buNone/>
              <a:defRPr sz="4100"/>
            </a:lvl7pPr>
            <a:lvl8pPr marL="14617107" indent="0">
              <a:buNone/>
              <a:defRPr sz="4100"/>
            </a:lvl8pPr>
            <a:lvl9pPr marL="16705265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029" y="32813494"/>
            <a:ext cx="15834720" cy="8401050"/>
          </a:xfrm>
        </p:spPr>
        <p:txBody>
          <a:bodyPr anchor="b">
            <a:noAutofit/>
          </a:bodyPr>
          <a:lstStyle>
            <a:lvl1pPr algn="l">
              <a:defRPr sz="211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7524690"/>
            <a:ext cx="22682200" cy="128816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" y="0"/>
            <a:ext cx="22682200" cy="375246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" y="27697035"/>
            <a:ext cx="22682200" cy="168021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" y="11761470"/>
            <a:ext cx="22682200" cy="3752469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32" tIns="208816" rIns="417632" bIns="20881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8358" y="32135437"/>
            <a:ext cx="16154646" cy="8401050"/>
          </a:xfrm>
          <a:prstGeom prst="rect">
            <a:avLst/>
          </a:prstGeom>
          <a:effectLst/>
        </p:spPr>
        <p:txBody>
          <a:bodyPr vert="horz" lIns="417632" tIns="208816" rIns="417632" bIns="208816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5275" y="5382111"/>
            <a:ext cx="15877540" cy="25539192"/>
          </a:xfrm>
          <a:prstGeom prst="rect">
            <a:avLst/>
          </a:prstGeom>
        </p:spPr>
        <p:txBody>
          <a:bodyPr vert="horz" lIns="417632" tIns="208816" rIns="417632" bIns="208816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10488" y="45365673"/>
            <a:ext cx="6237603" cy="2683669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r">
              <a:defRPr sz="5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CEDCA2-EB43-4F75-9A89-316DA352AC6D}" type="datetimeFigureOut">
              <a:rPr kumimoji="1" lang="ja-JP" altLang="en-US" smtClean="0"/>
              <a:t>2016/7/25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4110" y="45365673"/>
            <a:ext cx="8316810" cy="2683669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l">
              <a:defRPr sz="5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0917" y="45365673"/>
            <a:ext cx="4536442" cy="2683669"/>
          </a:xfrm>
          <a:prstGeom prst="rect">
            <a:avLst/>
          </a:prstGeom>
        </p:spPr>
        <p:txBody>
          <a:bodyPr vert="horz" lIns="417632" tIns="208816" rIns="417632" bIns="208816" rtlCol="0" anchor="ctr"/>
          <a:lstStyle>
            <a:lvl1pPr algn="ctr">
              <a:defRPr sz="5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3D11FC-06D5-4C48-9E80-805536155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1461711" indent="-1461711" algn="r" defTabSz="4176316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21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1044079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0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05790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9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758685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8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011580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7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348001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600896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8979080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440791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1818975" indent="-835263" algn="l" defTabSz="4176316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8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16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74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33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91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49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07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65" algn="l" defTabSz="4176316" rtl="0" eaLnBrk="1" latinLnBrk="0" hangingPunct="1">
        <a:defRPr kumimoji="1"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06" y="15"/>
            <a:ext cx="22679365" cy="2688651"/>
          </a:xfrm>
          <a:prstGeom prst="rect">
            <a:avLst/>
          </a:prstGeom>
          <a:gradFill>
            <a:gsLst>
              <a:gs pos="52000">
                <a:schemeClr val="accent4">
                  <a:tint val="66000"/>
                  <a:satMod val="160000"/>
                  <a:lumMod val="77000"/>
                </a:schemeClr>
              </a:gs>
              <a:gs pos="75000">
                <a:srgbClr val="9F8DBD"/>
              </a:gs>
              <a:gs pos="100000">
                <a:srgbClr val="CABED8"/>
              </a:gs>
            </a:gsLst>
            <a:path path="circle">
              <a:fillToRect t="100000" r="100000"/>
            </a:path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85596" tIns="92799" rIns="185596" bIns="92799" rtlCol="0" anchor="ctr"/>
          <a:lstStyle/>
          <a:p>
            <a:pPr algn="ctr"/>
            <a:r>
              <a:rPr lang="en-US" altLang="ja-JP" sz="6500" dirty="0"/>
              <a:t>A Basic Study on Professional Training Program of PTSD / Trauma Care through Expressive Art Therapy: Based on Trajectory </a:t>
            </a:r>
            <a:r>
              <a:rPr lang="en-US" altLang="ja-JP" sz="6500" dirty="0" err="1"/>
              <a:t>Equifinality</a:t>
            </a:r>
            <a:r>
              <a:rPr lang="en-US" altLang="ja-JP" sz="6500" dirty="0"/>
              <a:t> </a:t>
            </a:r>
            <a:r>
              <a:rPr lang="en-US" altLang="ja-JP" sz="6500" dirty="0" smtClean="0"/>
              <a:t>Approach</a:t>
            </a:r>
            <a:endParaRPr lang="ja-JP" altLang="en-US" sz="6500" dirty="0"/>
          </a:p>
        </p:txBody>
      </p:sp>
      <p:sp>
        <p:nvSpPr>
          <p:cNvPr id="5" name="正方形/長方形 4"/>
          <p:cNvSpPr/>
          <p:nvPr/>
        </p:nvSpPr>
        <p:spPr>
          <a:xfrm>
            <a:off x="37423" y="2808499"/>
            <a:ext cx="22679365" cy="2016387"/>
          </a:xfrm>
          <a:prstGeom prst="rect">
            <a:avLst/>
          </a:prstGeom>
          <a:solidFill>
            <a:srgbClr val="EDEAF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5596" tIns="92799" rIns="185596" bIns="92799" rtlCol="0" anchor="ctr"/>
          <a:lstStyle/>
          <a:p>
            <a:pPr algn="ctr"/>
            <a:r>
              <a:rPr lang="en-US" altLang="ja-JP" sz="5700" dirty="0"/>
              <a:t>Authors</a:t>
            </a:r>
            <a:r>
              <a:rPr lang="ja-JP" altLang="en-US" sz="4100" dirty="0"/>
              <a:t>：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Hisashi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Okamoto , Maki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Kataoka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,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Saori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Kodama,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Ayano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Narita,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Yurika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Tsuda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,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Takehiko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Ito , </a:t>
            </a:r>
            <a:r>
              <a:rPr lang="en-US" altLang="ja-JP" sz="4100" dirty="0" err="1">
                <a:solidFill>
                  <a:prstClr val="black"/>
                </a:solidFill>
                <a:latin typeface="Calibri"/>
                <a:ea typeface="ＭＳ Ｐゴシック"/>
              </a:rPr>
              <a:t>Takayo</a:t>
            </a:r>
            <a:r>
              <a:rPr lang="en-US" altLang="ja-JP" sz="4100" dirty="0">
                <a:solidFill>
                  <a:prstClr val="black"/>
                </a:solidFill>
                <a:latin typeface="Calibri"/>
                <a:ea typeface="ＭＳ Ｐゴシック"/>
              </a:rPr>
              <a:t> Inoue</a:t>
            </a:r>
            <a:endParaRPr lang="ja-JP" altLang="ja-JP" sz="41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377987" y="43517197"/>
            <a:ext cx="9287274" cy="464409"/>
          </a:xfrm>
          <a:prstGeom prst="rect">
            <a:avLst/>
          </a:prstGeom>
          <a:noFill/>
        </p:spPr>
        <p:txBody>
          <a:bodyPr wrap="square" lIns="185596" tIns="92799" rIns="185596" bIns="92799" rtlCol="0">
            <a:spAutoFit/>
          </a:bodyPr>
          <a:lstStyle/>
          <a:p>
            <a:endParaRPr lang="ja-JP" altLang="en-US" sz="1800" dirty="0"/>
          </a:p>
        </p:txBody>
      </p:sp>
      <p:grpSp>
        <p:nvGrpSpPr>
          <p:cNvPr id="24" name="図形グループ 23"/>
          <p:cNvGrpSpPr/>
          <p:nvPr/>
        </p:nvGrpSpPr>
        <p:grpSpPr>
          <a:xfrm>
            <a:off x="558157" y="5040910"/>
            <a:ext cx="14743383" cy="7164598"/>
            <a:chOff x="18814" y="1839504"/>
            <a:chExt cx="8736943" cy="307054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8814" y="2232398"/>
              <a:ext cx="8736943" cy="2677648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ja-JP" altLang="en-US" sz="2800" dirty="0"/>
                <a:t>　</a:t>
              </a:r>
              <a:r>
                <a:rPr lang="en-US" altLang="ja-JP" sz="2800" dirty="0" smtClean="0"/>
                <a:t>In </a:t>
              </a:r>
              <a:r>
                <a:rPr lang="en-US" altLang="ja-JP" sz="2800" dirty="0"/>
                <a:t>Japan, there is a growing need for professionals who can respond to the PTSD / trauma issues. </a:t>
              </a:r>
            </a:p>
            <a:p>
              <a:r>
                <a:rPr lang="ja-JP" altLang="en-US" sz="2800" dirty="0"/>
                <a:t> </a:t>
              </a:r>
              <a:r>
                <a:rPr lang="en-US" altLang="ja-JP" sz="2800" dirty="0"/>
                <a:t>However, training and support for such professionals </a:t>
              </a:r>
              <a:r>
                <a:rPr lang="en-US" altLang="ja-JP" sz="2800" dirty="0" smtClean="0"/>
                <a:t>are </a:t>
              </a:r>
              <a:r>
                <a:rPr lang="en-US" altLang="ja-JP" sz="2800" dirty="0"/>
                <a:t>insufficient (Suzuki, 2013), thus, there is an urgent need for developing training programs. </a:t>
              </a:r>
              <a:endParaRPr lang="ja-JP" altLang="en-US" sz="2800" dirty="0"/>
            </a:p>
            <a:p>
              <a:r>
                <a:rPr lang="ja-JP" altLang="en-US" sz="2800" dirty="0"/>
                <a:t>　</a:t>
              </a:r>
              <a:r>
                <a:rPr lang="en-US" altLang="ja-JP" sz="2800" dirty="0" smtClean="0"/>
                <a:t>The </a:t>
              </a:r>
              <a:r>
                <a:rPr lang="en-US" altLang="ja-JP" sz="2800" dirty="0"/>
                <a:t>treatment approach verified(known/familiar) to be effective for PTSD is desensitization of eye movement, re-processing method (Eye Movement Desensitization and Reprocessing or EMDR), and sustained exposure method (Prolonged Exposure) .</a:t>
              </a:r>
            </a:p>
            <a:p>
              <a:r>
                <a:rPr lang="en-US" altLang="ja-JP" sz="2800" dirty="0"/>
                <a:t>On the other hand, an effect of expressive arts therapy is expected.  </a:t>
              </a:r>
              <a:r>
                <a:rPr lang="en-US" altLang="ja-JP" sz="2800" dirty="0" smtClean="0"/>
                <a:t>It </a:t>
              </a:r>
              <a:r>
                <a:rPr lang="en-US" altLang="ja-JP" sz="2800" dirty="0"/>
                <a:t>is " an integrated art therapy using various expressions such as painting and collage, and visual arts using clay and figures, body expressions, voice and music, poetry and prose, story writing, and a theatrical play" (Ono, 2005).</a:t>
              </a:r>
            </a:p>
            <a:p>
              <a:r>
                <a:rPr lang="ja-JP" altLang="en-US" sz="2800" dirty="0"/>
                <a:t>　</a:t>
              </a:r>
              <a:r>
                <a:rPr lang="en-US" altLang="ja-JP" sz="2800" dirty="0" smtClean="0"/>
                <a:t>Japan </a:t>
              </a:r>
              <a:r>
                <a:rPr lang="en-US" altLang="ja-JP" sz="2800" dirty="0"/>
                <a:t>International Center for Trauma-care and Emergency Relief (JICTER), invited </a:t>
              </a:r>
              <a:r>
                <a:rPr lang="en-US" altLang="ja-JP" sz="2800" dirty="0" smtClean="0"/>
                <a:t> Israeli lecturers from </a:t>
              </a:r>
              <a:r>
                <a:rPr lang="en-US" altLang="ja-JP" sz="2800" dirty="0"/>
                <a:t>October 2014 to June 2016, and provided a PTSD / trauma care training program for professionals through experience-based expressive arts therapy. </a:t>
              </a:r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18814" y="2199544"/>
              <a:ext cx="8622247" cy="3285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335179" y="1839504"/>
              <a:ext cx="3265322" cy="36273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Introduction</a:t>
              </a:r>
              <a:r>
                <a:rPr lang="ja-JP" altLang="en-US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：</a:t>
              </a:r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414141" y="12433736"/>
            <a:ext cx="14743383" cy="1962212"/>
            <a:chOff x="49656" y="4320630"/>
            <a:chExt cx="8845583" cy="840948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72108" y="4752678"/>
              <a:ext cx="8777447" cy="408900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ja-JP" altLang="en-US" sz="2400" dirty="0"/>
                <a:t>　</a:t>
              </a:r>
              <a:r>
                <a:rPr lang="en-US" altLang="ja-JP" sz="2800" dirty="0"/>
                <a:t>This study was conducted in order to clarify qualitatively about psychological growth of the participants who joined the training </a:t>
              </a:r>
              <a:r>
                <a:rPr lang="en-US" altLang="ja-JP" sz="2800" dirty="0" smtClean="0"/>
                <a:t>sessions.</a:t>
              </a:r>
              <a:endParaRPr lang="ja-JP" altLang="en-US" sz="28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44116" y="4320630"/>
              <a:ext cx="5319723" cy="36273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Purpose of this study</a:t>
              </a:r>
              <a:r>
                <a:rPr lang="ja-JP" altLang="en-US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：</a:t>
              </a:r>
            </a:p>
          </p:txBody>
        </p:sp>
        <p:cxnSp>
          <p:nvCxnSpPr>
            <p:cNvPr id="50" name="直線コネクタ 49"/>
            <p:cNvCxnSpPr/>
            <p:nvPr/>
          </p:nvCxnSpPr>
          <p:spPr>
            <a:xfrm>
              <a:off x="49656" y="4680670"/>
              <a:ext cx="8845583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" name="テキスト ボックス 10"/>
          <p:cNvSpPr txBox="1"/>
          <p:nvPr/>
        </p:nvSpPr>
        <p:spPr>
          <a:xfrm>
            <a:off x="15083498" y="49284741"/>
            <a:ext cx="7203908" cy="10492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5614" tIns="92807" rIns="185614" bIns="92807" rtlCol="0">
            <a:spAutoFit/>
          </a:bodyPr>
          <a:lstStyle/>
          <a:p>
            <a:r>
              <a:rPr lang="en-US" altLang="ja-JP" sz="2800" dirty="0"/>
              <a:t>Figure 1</a:t>
            </a:r>
            <a:r>
              <a:rPr lang="ja-JP" altLang="en-US" sz="2800" dirty="0"/>
              <a:t>：</a:t>
            </a:r>
            <a:r>
              <a:rPr lang="en-US" altLang="ja-JP" sz="2800" dirty="0"/>
              <a:t>TEM Figure about the growth of the</a:t>
            </a:r>
            <a:r>
              <a:rPr lang="ja-JP" altLang="en-US" sz="2800" dirty="0"/>
              <a:t>　</a:t>
            </a:r>
            <a:r>
              <a:rPr lang="en-US" altLang="ja-JP" sz="2800" dirty="0"/>
              <a:t>participants</a:t>
            </a:r>
          </a:p>
        </p:txBody>
      </p:sp>
      <p:grpSp>
        <p:nvGrpSpPr>
          <p:cNvPr id="15" name="図形グループ 14"/>
          <p:cNvGrpSpPr/>
          <p:nvPr/>
        </p:nvGrpSpPr>
        <p:grpSpPr>
          <a:xfrm>
            <a:off x="322322" y="15517692"/>
            <a:ext cx="14403154" cy="12348413"/>
            <a:chOff x="144116" y="5256734"/>
            <a:chExt cx="7644816" cy="5292175"/>
          </a:xfrm>
        </p:grpSpPr>
        <p:cxnSp>
          <p:nvCxnSpPr>
            <p:cNvPr id="39" name="直線コネクタ 38"/>
            <p:cNvCxnSpPr/>
            <p:nvPr/>
          </p:nvCxnSpPr>
          <p:spPr>
            <a:xfrm>
              <a:off x="144116" y="5688782"/>
              <a:ext cx="7477064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216124" y="5256734"/>
              <a:ext cx="3265323" cy="36273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Method</a:t>
              </a:r>
              <a:r>
                <a:rPr lang="ja-JP" altLang="en-US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：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44116" y="5760790"/>
              <a:ext cx="4176565" cy="4788119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2400" dirty="0" smtClean="0"/>
                <a:t>Participants</a:t>
              </a:r>
              <a:r>
                <a:rPr lang="en-US" altLang="ja-JP" sz="2400" dirty="0"/>
                <a:t>: </a:t>
              </a:r>
              <a:r>
                <a:rPr lang="en-US" altLang="ja-JP" sz="2400" dirty="0" smtClean="0"/>
                <a:t>seven </a:t>
              </a:r>
              <a:r>
                <a:rPr lang="en-US" altLang="ja-JP" sz="2400" dirty="0"/>
                <a:t>participants of the program </a:t>
              </a:r>
              <a:endParaRPr lang="en-US" altLang="ja-JP" sz="2400" dirty="0" smtClean="0"/>
            </a:p>
            <a:p>
              <a:r>
                <a:rPr lang="en-US" altLang="ja-JP" sz="2400" dirty="0"/>
                <a:t> </a:t>
              </a:r>
              <a:r>
                <a:rPr lang="en-US" altLang="ja-JP" sz="2400" dirty="0" smtClean="0"/>
                <a:t>                    (two </a:t>
              </a:r>
              <a:r>
                <a:rPr lang="en-US" altLang="ja-JP" sz="2400" dirty="0"/>
                <a:t>males, and </a:t>
              </a:r>
              <a:r>
                <a:rPr lang="en-US" altLang="ja-JP" sz="2400" dirty="0" smtClean="0"/>
                <a:t>five </a:t>
              </a:r>
              <a:r>
                <a:rPr lang="en-US" altLang="ja-JP" sz="2400" dirty="0"/>
                <a:t>females)</a:t>
              </a:r>
            </a:p>
            <a:p>
              <a:r>
                <a:rPr lang="en-US" altLang="ja-JP" sz="2400" dirty="0"/>
                <a:t>Study period: </a:t>
              </a:r>
              <a:r>
                <a:rPr lang="en-US" altLang="ja-JP" sz="2400" dirty="0" smtClean="0"/>
                <a:t>from June </a:t>
              </a:r>
              <a:r>
                <a:rPr lang="en-US" altLang="ja-JP" sz="2400" dirty="0"/>
                <a:t>to August 2015</a:t>
              </a:r>
            </a:p>
            <a:p>
              <a:r>
                <a:rPr lang="en-US" altLang="ja-JP" sz="2400" dirty="0"/>
                <a:t>Methods:</a:t>
              </a:r>
            </a:p>
            <a:p>
              <a:r>
                <a:rPr lang="en-US" altLang="ja-JP" sz="2400" dirty="0"/>
                <a:t>The participants </a:t>
              </a:r>
              <a:r>
                <a:rPr lang="en-US" altLang="ja-JP" sz="2400" dirty="0" smtClean="0"/>
                <a:t> were asked </a:t>
              </a:r>
              <a:r>
                <a:rPr lang="en-US" altLang="ja-JP" sz="2400" dirty="0"/>
                <a:t>to describe freely about the </a:t>
              </a:r>
              <a:r>
                <a:rPr lang="en-US" altLang="ja-JP" sz="2400" dirty="0" smtClean="0"/>
                <a:t>theme </a:t>
              </a:r>
              <a:r>
                <a:rPr lang="en-US" altLang="ja-JP" sz="2400" dirty="0"/>
                <a:t>“The </a:t>
              </a:r>
              <a:r>
                <a:rPr lang="en-US" altLang="ja-JP" sz="2400" dirty="0" smtClean="0"/>
                <a:t>program review" </a:t>
              </a:r>
              <a:r>
                <a:rPr lang="en-US" altLang="ja-JP" sz="2400" dirty="0"/>
                <a:t>on which what they learned through the whole session of the program.</a:t>
              </a:r>
            </a:p>
            <a:p>
              <a:r>
                <a:rPr lang="en-US" altLang="ja-JP" sz="2400" dirty="0" smtClean="0"/>
                <a:t>One of the authors, a researcher </a:t>
              </a:r>
              <a:r>
                <a:rPr lang="en-US" altLang="ja-JP" sz="2400" dirty="0"/>
                <a:t>created a temporary TEM (Trajectory </a:t>
              </a:r>
              <a:r>
                <a:rPr lang="en-US" altLang="ja-JP" sz="2400" dirty="0" err="1"/>
                <a:t>Equifinality</a:t>
              </a:r>
              <a:r>
                <a:rPr lang="en-US" altLang="ja-JP" sz="2400" dirty="0"/>
                <a:t> Model</a:t>
              </a:r>
              <a:r>
                <a:rPr lang="ja-JP" altLang="en-US" sz="2400" dirty="0"/>
                <a:t>；</a:t>
              </a:r>
              <a:r>
                <a:rPr lang="en-US" altLang="ja-JP" sz="2400" dirty="0"/>
                <a:t>Sato, 2009</a:t>
              </a:r>
              <a:r>
                <a:rPr lang="ja-JP" altLang="en-US" sz="2400" dirty="0"/>
                <a:t>；</a:t>
              </a:r>
              <a:r>
                <a:rPr lang="en-US" altLang="ja-JP" sz="2400" dirty="0"/>
                <a:t>2014) figure based on the questionnaire. TEM is a methodology for describing the individual life and experience together with irreversible time (Sato, 2009).</a:t>
              </a:r>
            </a:p>
            <a:p>
              <a:r>
                <a:rPr lang="en-US" altLang="ja-JP" sz="2400" dirty="0" smtClean="0"/>
                <a:t> Semi-structured interviews were conducted </a:t>
              </a:r>
              <a:r>
                <a:rPr lang="en-US" altLang="ja-JP" sz="2400" dirty="0"/>
                <a:t>twice for each </a:t>
              </a:r>
              <a:r>
                <a:rPr lang="en-US" altLang="ja-JP" sz="2400" dirty="0" smtClean="0"/>
                <a:t>person. </a:t>
              </a:r>
              <a:r>
                <a:rPr lang="en-US" altLang="ja-JP" sz="2400" dirty="0"/>
                <a:t>An interview lasted for about 90 minutes.</a:t>
              </a:r>
            </a:p>
            <a:p>
              <a:r>
                <a:rPr lang="en-US" altLang="ja-JP" sz="2400" dirty="0"/>
                <a:t>Research Questions:</a:t>
              </a:r>
            </a:p>
            <a:p>
              <a:r>
                <a:rPr lang="en-US" altLang="ja-JP" sz="2400" dirty="0" smtClean="0"/>
                <a:t>(1) </a:t>
              </a:r>
              <a:r>
                <a:rPr lang="en-US" altLang="ja-JP" sz="2400" dirty="0"/>
                <a:t>Participants' clinical carrier and past experiences of art workshops, </a:t>
              </a:r>
              <a:r>
                <a:rPr lang="en-US" altLang="ja-JP" sz="2400" dirty="0" smtClean="0"/>
                <a:t>(2) </a:t>
              </a:r>
              <a:r>
                <a:rPr lang="en-US" altLang="ja-JP" sz="2400" dirty="0"/>
                <a:t>verification of the temporary TEM figure, </a:t>
              </a:r>
              <a:r>
                <a:rPr lang="en-US" altLang="ja-JP" sz="2400" dirty="0" smtClean="0"/>
                <a:t>(3) </a:t>
              </a:r>
              <a:r>
                <a:rPr lang="en-US" altLang="ja-JP" sz="2400" dirty="0"/>
                <a:t>an experience of personal growth, </a:t>
              </a:r>
              <a:r>
                <a:rPr lang="en-US" altLang="ja-JP" sz="2400" dirty="0" smtClean="0"/>
                <a:t>(</a:t>
              </a:r>
              <a:r>
                <a:rPr lang="en-US" altLang="ja-JP" sz="2400" dirty="0"/>
                <a:t>4</a:t>
              </a:r>
              <a:r>
                <a:rPr lang="en-US" altLang="ja-JP" sz="2400" dirty="0" smtClean="0"/>
                <a:t>) </a:t>
              </a:r>
              <a:r>
                <a:rPr lang="en-US" altLang="ja-JP" sz="2400" dirty="0"/>
                <a:t>lessons as clinicians, </a:t>
              </a:r>
              <a:r>
                <a:rPr lang="en-US" altLang="ja-JP" sz="2400" dirty="0" smtClean="0"/>
                <a:t>(5) </a:t>
              </a:r>
              <a:r>
                <a:rPr lang="en-US" altLang="ja-JP" sz="2400" dirty="0"/>
                <a:t>the use of experiences in </a:t>
              </a:r>
              <a:r>
                <a:rPr lang="en-US" altLang="ja-JP" sz="2400" dirty="0" smtClean="0"/>
                <a:t>group expressive </a:t>
              </a:r>
              <a:r>
                <a:rPr lang="en-US" altLang="ja-JP" sz="2400" dirty="0"/>
                <a:t>creative arts in the current work place.</a:t>
              </a:r>
            </a:p>
            <a:p>
              <a:r>
                <a:rPr lang="en-US" altLang="ja-JP" sz="2400" dirty="0"/>
                <a:t>During the analyzing process, </a:t>
              </a:r>
              <a:r>
                <a:rPr lang="en-US" altLang="ja-JP" sz="2400" dirty="0" smtClean="0"/>
                <a:t>three </a:t>
              </a:r>
              <a:r>
                <a:rPr lang="en-US" altLang="ja-JP" sz="2400" dirty="0"/>
                <a:t>clinical psychologists including the lead author, carried out a separate assessment, and when </a:t>
              </a:r>
              <a:r>
                <a:rPr lang="en-US" altLang="ja-JP" sz="2400" dirty="0" smtClean="0"/>
                <a:t>we </a:t>
              </a:r>
              <a:r>
                <a:rPr lang="en-US" altLang="ja-JP" sz="2400" dirty="0"/>
                <a:t>did not </a:t>
              </a:r>
              <a:r>
                <a:rPr lang="en-US" altLang="ja-JP" sz="2400" dirty="0" smtClean="0"/>
                <a:t>agree,  discussion </a:t>
              </a:r>
              <a:r>
                <a:rPr lang="en-US" altLang="ja-JP" sz="2400" dirty="0"/>
                <a:t>was </a:t>
              </a:r>
              <a:r>
                <a:rPr lang="en-US" altLang="ja-JP" sz="2400" dirty="0" smtClean="0"/>
                <a:t>made</a:t>
              </a:r>
              <a:r>
                <a:rPr lang="ja-JP" altLang="en-US" sz="2400" dirty="0" smtClean="0"/>
                <a:t> </a:t>
              </a:r>
              <a:r>
                <a:rPr lang="en-US" altLang="ja-JP" sz="2400" dirty="0" smtClean="0"/>
                <a:t>for agreement.</a:t>
              </a:r>
              <a:endParaRPr lang="en-US" altLang="ja-JP" sz="2400" dirty="0"/>
            </a:p>
            <a:p>
              <a:r>
                <a:rPr lang="en-US" altLang="ja-JP" sz="2400" dirty="0"/>
                <a:t>It should be noted that, throughout the study, we followed  the compliance with the ethical considerations such as a</a:t>
              </a:r>
              <a:r>
                <a:rPr lang="en-US" altLang="ja-JP" sz="2400" dirty="0" smtClean="0"/>
                <a:t> </a:t>
              </a:r>
              <a:r>
                <a:rPr lang="en-US" altLang="ja-JP" sz="2400" dirty="0"/>
                <a:t>prior consent with the </a:t>
              </a:r>
              <a:r>
                <a:rPr lang="en-US" altLang="ja-JP" sz="2400" dirty="0" smtClean="0"/>
                <a:t>participants</a:t>
              </a:r>
              <a:r>
                <a:rPr lang="en-US" altLang="ja-JP" sz="2400" dirty="0"/>
                <a:t>.</a:t>
              </a:r>
            </a:p>
            <a:p>
              <a:endParaRPr lang="en-US" altLang="ja-JP" sz="24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248671" y="5760790"/>
              <a:ext cx="3540261" cy="3917551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pPr algn="ctr"/>
              <a:r>
                <a:rPr lang="en-US" altLang="ja-JP" sz="2800" dirty="0" smtClean="0"/>
                <a:t>The </a:t>
              </a:r>
              <a:r>
                <a:rPr lang="en-US" altLang="ja-JP" sz="2800" dirty="0"/>
                <a:t>program consisted </a:t>
              </a:r>
              <a:r>
                <a:rPr lang="en-US" altLang="ja-JP" sz="2800" dirty="0" smtClean="0"/>
                <a:t>of:</a:t>
              </a:r>
              <a:endParaRPr lang="en-US" altLang="ja-JP" sz="2800" dirty="0"/>
            </a:p>
            <a:p>
              <a:endParaRPr lang="en-US" altLang="ja-JP" sz="2800" dirty="0" smtClean="0"/>
            </a:p>
            <a:p>
              <a:r>
                <a:rPr lang="en-US" altLang="ja-JP" sz="2800" dirty="0" smtClean="0"/>
                <a:t>♯</a:t>
              </a:r>
              <a:r>
                <a:rPr lang="en-US" altLang="ja-JP" sz="2800" dirty="0"/>
                <a:t>1: </a:t>
              </a:r>
              <a:r>
                <a:rPr lang="en-US" altLang="ja-JP" sz="2800" dirty="0" smtClean="0"/>
                <a:t>Art </a:t>
              </a:r>
              <a:r>
                <a:rPr lang="en-US" altLang="ja-JP" sz="2800" dirty="0"/>
                <a:t>therapy and trauma </a:t>
              </a:r>
              <a:r>
                <a:rPr lang="en-US" altLang="ja-JP" sz="2800" dirty="0" smtClean="0"/>
                <a:t>care</a:t>
              </a:r>
            </a:p>
            <a:p>
              <a:endParaRPr lang="en-US" altLang="ja-JP" sz="2800" dirty="0"/>
            </a:p>
            <a:p>
              <a:r>
                <a:rPr lang="en-US" altLang="ja-JP" sz="2800" dirty="0"/>
                <a:t>♯2: </a:t>
              </a:r>
              <a:r>
                <a:rPr lang="en-US" altLang="ja-JP" sz="2800" dirty="0" smtClean="0"/>
                <a:t>The </a:t>
              </a:r>
              <a:r>
                <a:rPr lang="en-US" altLang="ja-JP" sz="2800" dirty="0"/>
                <a:t>importance of non-verbal </a:t>
              </a:r>
              <a:r>
                <a:rPr lang="ja-JP" altLang="en-US" sz="2800" dirty="0" smtClean="0"/>
                <a:t>　　　　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　</a:t>
              </a:r>
              <a:r>
                <a:rPr lang="en-US" altLang="ja-JP" sz="2800" dirty="0" smtClean="0"/>
                <a:t>communication </a:t>
              </a:r>
              <a:r>
                <a:rPr lang="en-US" altLang="ja-JP" sz="2800" dirty="0"/>
                <a:t>using art as a 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　</a:t>
              </a:r>
              <a:r>
                <a:rPr lang="en-US" altLang="ja-JP" sz="2800" dirty="0" smtClean="0"/>
                <a:t>coping </a:t>
              </a:r>
              <a:r>
                <a:rPr lang="en-US" altLang="ja-JP" sz="2800" dirty="0"/>
                <a:t>method </a:t>
              </a:r>
              <a:r>
                <a:rPr lang="en-US" altLang="ja-JP" sz="2800" dirty="0" smtClean="0"/>
                <a:t>against trauma</a:t>
              </a:r>
            </a:p>
            <a:p>
              <a:endParaRPr lang="en-US" altLang="ja-JP" sz="2800" dirty="0"/>
            </a:p>
            <a:p>
              <a:r>
                <a:rPr lang="en-US" altLang="ja-JP" sz="2800" dirty="0"/>
                <a:t>♯3: </a:t>
              </a:r>
              <a:r>
                <a:rPr lang="en-US" altLang="ja-JP" sz="2800" dirty="0" smtClean="0"/>
                <a:t>Creative </a:t>
              </a:r>
              <a:r>
                <a:rPr lang="en-US" altLang="ja-JP" sz="2800" dirty="0"/>
                <a:t>arts therapy and 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　</a:t>
              </a:r>
              <a:r>
                <a:rPr lang="en-US" altLang="ja-JP" sz="2800" dirty="0" smtClean="0"/>
                <a:t>psychosocial support</a:t>
              </a:r>
            </a:p>
            <a:p>
              <a:endParaRPr lang="en-US" altLang="ja-JP" sz="2800" dirty="0"/>
            </a:p>
            <a:p>
              <a:r>
                <a:rPr lang="en-US" altLang="ja-JP" sz="2800" dirty="0"/>
                <a:t>♯4: </a:t>
              </a:r>
              <a:r>
                <a:rPr lang="en-US" altLang="ja-JP" sz="2800" dirty="0" smtClean="0"/>
                <a:t>Trauma </a:t>
              </a:r>
              <a:r>
                <a:rPr lang="en-US" altLang="ja-JP" sz="2800" dirty="0"/>
                <a:t>and music </a:t>
              </a:r>
              <a:r>
                <a:rPr lang="en-US" altLang="ja-JP" sz="2800" dirty="0" smtClean="0"/>
                <a:t>therapy</a:t>
              </a:r>
            </a:p>
            <a:p>
              <a:endParaRPr lang="en-US" altLang="ja-JP" sz="2800" dirty="0"/>
            </a:p>
            <a:p>
              <a:r>
                <a:rPr lang="en-US" altLang="ja-JP" sz="2800" dirty="0"/>
                <a:t>♯5: </a:t>
              </a:r>
              <a:r>
                <a:rPr lang="en-US" altLang="ja-JP" sz="2800" dirty="0" smtClean="0"/>
                <a:t>Trauma </a:t>
              </a:r>
              <a:r>
                <a:rPr lang="en-US" altLang="ja-JP" sz="2800" dirty="0"/>
                <a:t>and dance movement 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</a:t>
              </a:r>
              <a:r>
                <a:rPr lang="en-US" altLang="ja-JP" sz="2800" dirty="0" smtClean="0"/>
                <a:t>therapy</a:t>
              </a:r>
            </a:p>
            <a:p>
              <a:endParaRPr lang="en-US" altLang="ja-JP" sz="2800" dirty="0"/>
            </a:p>
            <a:p>
              <a:r>
                <a:rPr lang="en-US" altLang="ja-JP" sz="2800" dirty="0"/>
                <a:t>♯6: </a:t>
              </a:r>
              <a:r>
                <a:rPr lang="en-US" altLang="ja-JP" sz="2800" dirty="0" smtClean="0"/>
                <a:t>Workshop </a:t>
              </a:r>
              <a:r>
                <a:rPr lang="en-US" altLang="ja-JP" sz="2800" dirty="0"/>
                <a:t>on group work and 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　</a:t>
              </a:r>
              <a:r>
                <a:rPr lang="en-US" altLang="ja-JP" sz="2800" dirty="0" smtClean="0"/>
                <a:t>interpersonal </a:t>
              </a:r>
              <a:r>
                <a:rPr lang="en-US" altLang="ja-JP" sz="2800" dirty="0"/>
                <a:t>communication: 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　</a:t>
              </a:r>
              <a:r>
                <a:rPr lang="en-US" altLang="ja-JP" sz="2800" dirty="0" smtClean="0"/>
                <a:t>learning </a:t>
              </a:r>
              <a:r>
                <a:rPr lang="en-US" altLang="ja-JP" sz="2800" dirty="0"/>
                <a:t>about basic group </a:t>
              </a:r>
              <a:endParaRPr lang="en-US" altLang="ja-JP" sz="2800" dirty="0" smtClean="0"/>
            </a:p>
            <a:p>
              <a:r>
                <a:rPr lang="ja-JP" altLang="en-US" sz="2800" dirty="0"/>
                <a:t>　</a:t>
              </a:r>
              <a:r>
                <a:rPr lang="ja-JP" altLang="en-US" sz="2800" dirty="0" smtClean="0"/>
                <a:t>　　</a:t>
              </a:r>
              <a:r>
                <a:rPr lang="en-US" altLang="ja-JP" sz="2800" dirty="0" smtClean="0"/>
                <a:t>facilitation </a:t>
              </a:r>
              <a:r>
                <a:rPr lang="en-US" altLang="ja-JP" sz="2800" dirty="0"/>
                <a:t>skills and </a:t>
              </a:r>
              <a:r>
                <a:rPr lang="en-US" altLang="ja-JP" sz="2800" dirty="0" smtClean="0"/>
                <a:t>support </a:t>
              </a:r>
              <a:endParaRPr lang="ja-JP" altLang="en-US" sz="2800" dirty="0"/>
            </a:p>
            <a:p>
              <a:endParaRPr lang="ja-JP" altLang="en-US" sz="2800" dirty="0"/>
            </a:p>
          </p:txBody>
        </p:sp>
      </p:grpSp>
      <p:grpSp>
        <p:nvGrpSpPr>
          <p:cNvPr id="14" name="図形グループ 13"/>
          <p:cNvGrpSpPr/>
          <p:nvPr/>
        </p:nvGrpSpPr>
        <p:grpSpPr>
          <a:xfrm>
            <a:off x="0" y="27555413"/>
            <a:ext cx="14743386" cy="9455314"/>
            <a:chOff x="30399" y="9073158"/>
            <a:chExt cx="7386525" cy="4052277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144117" y="9577215"/>
              <a:ext cx="3672408" cy="3548220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2800" dirty="0" smtClean="0"/>
                <a:t>(1) </a:t>
              </a:r>
              <a:r>
                <a:rPr lang="en-US" altLang="ja-JP" sz="2800" dirty="0"/>
                <a:t>Participants had a feeling of anxiety towards the group and expressive arts therapy.  At the same time, they were also experiencing the different approaches of nonverbal self-expressions.</a:t>
              </a:r>
            </a:p>
            <a:p>
              <a:endParaRPr lang="en-US" altLang="ja-JP" sz="2800" dirty="0"/>
            </a:p>
            <a:p>
              <a:r>
                <a:rPr lang="en-US" altLang="ja-JP" sz="2800" dirty="0" smtClean="0"/>
                <a:t>(</a:t>
              </a:r>
              <a:r>
                <a:rPr lang="en-US" altLang="ja-JP" sz="2800" dirty="0"/>
                <a:t>2</a:t>
              </a:r>
              <a:r>
                <a:rPr lang="en-US" altLang="ja-JP" sz="2800" dirty="0" smtClean="0"/>
                <a:t>) </a:t>
              </a:r>
              <a:r>
                <a:rPr lang="en-US" altLang="ja-JP" sz="2800" dirty="0"/>
                <a:t>Though building non-verbal expressions of self and </a:t>
              </a:r>
              <a:r>
                <a:rPr lang="en-US" altLang="ja-JP" sz="2800" dirty="0" smtClean="0"/>
                <a:t>experiencing </a:t>
              </a:r>
              <a:r>
                <a:rPr lang="en-US" altLang="ja-JP" sz="2800" dirty="0"/>
                <a:t>the progress as a group, they had: </a:t>
              </a:r>
              <a:r>
                <a:rPr lang="en-US" altLang="ja-JP" sz="2800" dirty="0" smtClean="0"/>
                <a:t>1) </a:t>
              </a:r>
              <a:r>
                <a:rPr lang="en-US" altLang="ja-JP" sz="2800" dirty="0"/>
                <a:t>healing of their traumatic experiences and post-growth; </a:t>
              </a:r>
              <a:r>
                <a:rPr lang="en-US" altLang="ja-JP" sz="2800" dirty="0" smtClean="0"/>
                <a:t>2) deep </a:t>
              </a:r>
              <a:r>
                <a:rPr lang="en-US" altLang="ja-JP" sz="2800" dirty="0"/>
                <a:t>self-understanding; and finally, 3</a:t>
              </a:r>
              <a:r>
                <a:rPr lang="en-US" altLang="ja-JP" sz="2800" dirty="0" smtClean="0"/>
                <a:t>) </a:t>
              </a:r>
              <a:r>
                <a:rPr lang="en-US" altLang="ja-JP" sz="2800" dirty="0"/>
                <a:t>overall growth as a professional.</a:t>
              </a:r>
            </a:p>
            <a:p>
              <a:endParaRPr lang="en-US" altLang="ja-JP" sz="2800" dirty="0"/>
            </a:p>
            <a:p>
              <a:r>
                <a:rPr lang="en-US" altLang="ja-JP" sz="2800" dirty="0" smtClean="0"/>
                <a:t>(3) However, there were participants who could not experience a growth as professionals and not have a deep understanding of self.  Such inhibit factors were: </a:t>
              </a:r>
              <a:r>
                <a:rPr lang="en-US" altLang="ja-JP" sz="2800" dirty="0"/>
                <a:t>1</a:t>
              </a:r>
              <a:r>
                <a:rPr lang="en-US" altLang="ja-JP" sz="2800" dirty="0" smtClean="0"/>
                <a:t>) a psychological defense; and 2) experience of overwhelmed feeling.</a:t>
              </a:r>
              <a:endParaRPr lang="ja-JP" altLang="en-US" sz="2800" dirty="0"/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30399" y="9505206"/>
              <a:ext cx="7098492" cy="812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216124" y="9073158"/>
              <a:ext cx="3265322" cy="36273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49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Results</a:t>
              </a:r>
              <a:r>
                <a:rPr lang="ja-JP" altLang="en-US" sz="49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：</a:t>
              </a:r>
              <a:endParaRPr lang="ja-JP" altLang="en-US" sz="4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744516" y="9577215"/>
              <a:ext cx="3672408" cy="299422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2800" dirty="0" smtClean="0"/>
                <a:t>(4) For Social Direction (SD), six concepts are extracted: a)"evaluation concerns"; b) “also experienced stereotype towards art"; c) "influence of a school education"; d) "stimulation from the new members"; e) "psychological defense"; and f) "length of the career".</a:t>
              </a:r>
              <a:r>
                <a:rPr lang="ja-JP" altLang="en-US" sz="2800" dirty="0" smtClean="0"/>
                <a:t>　 </a:t>
              </a:r>
              <a:r>
                <a:rPr lang="en-US" altLang="ja-JP" sz="2800" dirty="0" smtClean="0"/>
                <a:t>(These are located on the right side of the figures.)</a:t>
              </a:r>
            </a:p>
            <a:p>
              <a:endParaRPr lang="en-US" altLang="ja-JP" sz="2800" dirty="0" smtClean="0"/>
            </a:p>
            <a:p>
              <a:r>
                <a:rPr lang="en-US" altLang="ja-JP" sz="2800" dirty="0" smtClean="0"/>
                <a:t>(5) For Social Guide (SG) , four concepts are extracted: A) getting "flexible intervention of facilitators"; B) "get stimulated by the expressive arts therapy"; C) "readiness"; and D) "support by facilitators: becoming a secure-base". (These are located on the left side of the figures.)</a:t>
              </a:r>
              <a:endParaRPr lang="ja-JP" altLang="en-US" sz="2800" dirty="0"/>
            </a:p>
          </p:txBody>
        </p:sp>
      </p:grpSp>
      <p:grpSp>
        <p:nvGrpSpPr>
          <p:cNvPr id="13" name="図形グループ 12"/>
          <p:cNvGrpSpPr/>
          <p:nvPr/>
        </p:nvGrpSpPr>
        <p:grpSpPr>
          <a:xfrm>
            <a:off x="0" y="37972576"/>
            <a:ext cx="14403154" cy="8162651"/>
            <a:chOff x="31129" y="12601550"/>
            <a:chExt cx="7169771" cy="3498278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117" y="13105606"/>
              <a:ext cx="3312368" cy="2624890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2800" dirty="0" smtClean="0"/>
                <a:t>(1) </a:t>
              </a:r>
              <a:r>
                <a:rPr lang="en-US" altLang="ja-JP" sz="2800" dirty="0"/>
                <a:t>The group seemed to have a processes similar to those of the standard group therapy</a:t>
              </a:r>
              <a:r>
                <a:rPr lang="ja-JP" altLang="en-US" sz="2800" dirty="0"/>
                <a:t>（</a:t>
              </a:r>
              <a:r>
                <a:rPr lang="it-IT" altLang="ja-JP" sz="2800" dirty="0"/>
                <a:t>MacKenzie</a:t>
              </a:r>
              <a:r>
                <a:rPr lang="ja-JP" altLang="en-US" sz="2800" dirty="0"/>
                <a:t>　</a:t>
              </a:r>
              <a:r>
                <a:rPr lang="it-IT" altLang="ja-JP" sz="2800" dirty="0"/>
                <a:t>&amp; Livesley, </a:t>
              </a:r>
              <a:r>
                <a:rPr lang="it-IT" altLang="ja-JP" sz="2800" dirty="0" smtClean="0"/>
                <a:t>1983</a:t>
              </a:r>
              <a:r>
                <a:rPr lang="ja-JP" altLang="en-US" sz="2800" dirty="0"/>
                <a:t>）</a:t>
              </a:r>
              <a:r>
                <a:rPr lang="en-US" altLang="ja-JP" sz="2800" dirty="0" smtClean="0"/>
                <a:t>, </a:t>
              </a:r>
              <a:r>
                <a:rPr lang="en-US" altLang="ja-JP" sz="2800" dirty="0"/>
                <a:t>and it was suggested that the group process is contributed to the psychological growth of each </a:t>
              </a:r>
              <a:r>
                <a:rPr lang="en-US" altLang="ja-JP" sz="2800" dirty="0" smtClean="0"/>
                <a:t>participant.</a:t>
              </a:r>
              <a:endParaRPr lang="en-US" altLang="ja-JP" sz="2800" dirty="0"/>
            </a:p>
            <a:p>
              <a:endParaRPr lang="en-US" altLang="ja-JP" sz="2800" dirty="0"/>
            </a:p>
            <a:p>
              <a:r>
                <a:rPr lang="en-US" altLang="ja-JP" sz="2800" dirty="0" smtClean="0"/>
                <a:t>(</a:t>
              </a:r>
              <a:r>
                <a:rPr lang="en-US" altLang="ja-JP" sz="2800" dirty="0"/>
                <a:t>2</a:t>
              </a:r>
              <a:r>
                <a:rPr lang="en-US" altLang="ja-JP" sz="2800" dirty="0" smtClean="0"/>
                <a:t>) Two factors that promoted the participants' growth are: 1) the actual experiences of a group expressive arts therapy other than the lecture; and </a:t>
              </a:r>
              <a:r>
                <a:rPr lang="en-US" altLang="ja-JP" sz="2800" dirty="0"/>
                <a:t>2</a:t>
              </a:r>
              <a:r>
                <a:rPr lang="en-US" altLang="ja-JP" sz="2800" dirty="0" smtClean="0"/>
                <a:t>) the readiness of accepting their traumatic experiences.</a:t>
              </a:r>
              <a:endParaRPr lang="ja-JP" altLang="en-US" sz="28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44116" y="12601550"/>
              <a:ext cx="3265323" cy="36273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49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Discussion</a:t>
              </a:r>
              <a:r>
                <a:rPr lang="ja-JP" altLang="en-US" sz="49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：</a:t>
              </a:r>
              <a:endParaRPr lang="ja-JP" altLang="en-US" sz="4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31129" y="13033598"/>
              <a:ext cx="7169771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3600499" y="13105606"/>
              <a:ext cx="3600401" cy="2994222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2800" dirty="0" smtClean="0"/>
                <a:t>(3) </a:t>
              </a:r>
              <a:r>
                <a:rPr lang="en-US" altLang="ja-JP" sz="2800" dirty="0"/>
                <a:t>On the other hand, three factors that </a:t>
              </a:r>
              <a:r>
                <a:rPr lang="en-US" altLang="ja-JP" sz="2800" dirty="0" smtClean="0"/>
                <a:t>might have </a:t>
              </a:r>
              <a:r>
                <a:rPr lang="en-US" altLang="ja-JP" sz="2800" dirty="0"/>
                <a:t>inhibited the growth are: </a:t>
              </a:r>
              <a:r>
                <a:rPr lang="en-US" altLang="ja-JP" sz="2800" dirty="0" smtClean="0"/>
                <a:t>1) </a:t>
              </a:r>
              <a:r>
                <a:rPr lang="en-US" altLang="ja-JP" sz="2800" dirty="0"/>
                <a:t>the influence of a perception of (Japanese culture, such as) being evaluated by others, which brings a concern of their failure or </a:t>
              </a:r>
              <a:r>
                <a:rPr lang="en-US" altLang="ja-JP" sz="2800" dirty="0" smtClean="0"/>
                <a:t>success; </a:t>
              </a:r>
              <a:r>
                <a:rPr lang="en-US" altLang="ja-JP" sz="2800" dirty="0"/>
                <a:t>2</a:t>
              </a:r>
              <a:r>
                <a:rPr lang="en-US" altLang="ja-JP" sz="2800" dirty="0" smtClean="0"/>
                <a:t>)  </a:t>
              </a:r>
              <a:r>
                <a:rPr lang="en-US" altLang="ja-JP" sz="2800" dirty="0"/>
                <a:t>psychological defense against their own traumatic experiences ; and 3</a:t>
              </a:r>
              <a:r>
                <a:rPr lang="en-US" altLang="ja-JP" sz="2800" dirty="0" smtClean="0"/>
                <a:t>) </a:t>
              </a:r>
              <a:r>
                <a:rPr lang="en-US" altLang="ja-JP" sz="2800" dirty="0"/>
                <a:t>arise of anxiety in the group due to the entry of new members.</a:t>
              </a:r>
            </a:p>
            <a:p>
              <a:endParaRPr lang="en-US" altLang="ja-JP" sz="2800" dirty="0"/>
            </a:p>
            <a:p>
              <a:r>
                <a:rPr lang="en-US" altLang="ja-JP" sz="2800" dirty="0" smtClean="0"/>
                <a:t>(</a:t>
              </a:r>
              <a:r>
                <a:rPr lang="en-US" altLang="ja-JP" sz="2800" dirty="0"/>
                <a:t>4</a:t>
              </a:r>
              <a:r>
                <a:rPr lang="en-US" altLang="ja-JP" sz="2800" dirty="0" smtClean="0"/>
                <a:t>) </a:t>
              </a:r>
              <a:r>
                <a:rPr lang="en-US" altLang="ja-JP" sz="2800" dirty="0"/>
                <a:t>In addition, the more experiences as professionals the </a:t>
              </a:r>
              <a:r>
                <a:rPr lang="en-US" altLang="ja-JP" sz="2800" dirty="0" smtClean="0"/>
                <a:t>participants </a:t>
              </a:r>
              <a:r>
                <a:rPr lang="en-US" altLang="ja-JP" sz="2800" dirty="0"/>
                <a:t>had, the less tendency they </a:t>
              </a:r>
              <a:r>
                <a:rPr lang="en-US" altLang="ja-JP" sz="2800" dirty="0" smtClean="0"/>
                <a:t>had </a:t>
              </a:r>
              <a:r>
                <a:rPr lang="en-US" altLang="ja-JP" sz="2800" dirty="0"/>
                <a:t>to get influenced by the above </a:t>
              </a:r>
              <a:r>
                <a:rPr lang="en-US" altLang="ja-JP" sz="2800" dirty="0" smtClean="0"/>
                <a:t>factors</a:t>
              </a:r>
              <a:r>
                <a:rPr lang="en-US" altLang="ja-JP" sz="2800" dirty="0"/>
                <a:t>. Finally, the younger the participants were, the more likely they were to get influenced by the </a:t>
              </a:r>
              <a:r>
                <a:rPr lang="en-US" altLang="ja-JP" sz="2800" dirty="0" smtClean="0"/>
                <a:t>factors.</a:t>
              </a:r>
              <a:endParaRPr lang="en-US" altLang="ja-JP" sz="2800" dirty="0"/>
            </a:p>
          </p:txBody>
        </p:sp>
      </p:grpSp>
      <p:grpSp>
        <p:nvGrpSpPr>
          <p:cNvPr id="12" name="図形グループ 11"/>
          <p:cNvGrpSpPr/>
          <p:nvPr/>
        </p:nvGrpSpPr>
        <p:grpSpPr>
          <a:xfrm>
            <a:off x="113411" y="46229487"/>
            <a:ext cx="14403154" cy="3312370"/>
            <a:chOff x="31129" y="17623534"/>
            <a:chExt cx="7169771" cy="1419586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44116" y="18159366"/>
              <a:ext cx="6328362" cy="883754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3200" dirty="0" smtClean="0"/>
                <a:t>Thus</a:t>
              </a:r>
              <a:r>
                <a:rPr lang="en-US" altLang="ja-JP" sz="3200" dirty="0"/>
                <a:t>, the JICTER training </a:t>
              </a:r>
              <a:r>
                <a:rPr lang="en-US" altLang="ja-JP" sz="3200" dirty="0" smtClean="0"/>
                <a:t>program </a:t>
              </a:r>
              <a:r>
                <a:rPr lang="en-US" altLang="ja-JP" sz="3200" dirty="0"/>
                <a:t>was not only for training of trauma care, but </a:t>
              </a:r>
              <a:r>
                <a:rPr lang="en-US" altLang="ja-JP" sz="3200" dirty="0" smtClean="0"/>
                <a:t>also contributed </a:t>
              </a:r>
              <a:r>
                <a:rPr lang="en-US" altLang="ja-JP" sz="3200" dirty="0"/>
                <a:t>to the participants' psychological growth, such as obtaining overall skills which could </a:t>
              </a:r>
              <a:r>
                <a:rPr lang="en-US" altLang="ja-JP" sz="3200" dirty="0" smtClean="0"/>
                <a:t>build </a:t>
              </a:r>
              <a:r>
                <a:rPr lang="en-US" altLang="ja-JP" sz="3200" dirty="0"/>
                <a:t>a foundation as a professional.</a:t>
              </a:r>
              <a:endParaRPr lang="ja-JP" altLang="en-US" sz="32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16124" y="17623534"/>
              <a:ext cx="3265323" cy="362733"/>
            </a:xfrm>
            <a:prstGeom prst="rect">
              <a:avLst/>
            </a:prstGeom>
            <a:noFill/>
          </p:spPr>
          <p:txBody>
            <a:bodyPr wrap="square" lIns="91431" tIns="45716" rIns="91431" bIns="45716" rtlCol="0">
              <a:spAutoFit/>
            </a:bodyPr>
            <a:lstStyle/>
            <a:p>
              <a:r>
                <a:rPr lang="en-US" altLang="ja-JP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Conclusion</a:t>
              </a:r>
              <a:r>
                <a:rPr lang="ja-JP" altLang="en-US" sz="49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：</a:t>
              </a:r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31129" y="18055582"/>
              <a:ext cx="7169771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4" name="角丸四角形 43"/>
          <p:cNvSpPr/>
          <p:nvPr/>
        </p:nvSpPr>
        <p:spPr>
          <a:xfrm>
            <a:off x="14824980" y="17930342"/>
            <a:ext cx="3790950" cy="9334500"/>
          </a:xfrm>
          <a:prstGeom prst="roundRect">
            <a:avLst>
              <a:gd name="adj" fmla="val 424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5229532" y="5040910"/>
            <a:ext cx="7258050" cy="10839450"/>
            <a:chOff x="0" y="0"/>
            <a:chExt cx="7258050" cy="10839450"/>
          </a:xfrm>
        </p:grpSpPr>
        <p:sp>
          <p:nvSpPr>
            <p:cNvPr id="45" name="角丸四角形 44"/>
            <p:cNvSpPr/>
            <p:nvPr/>
          </p:nvSpPr>
          <p:spPr>
            <a:xfrm>
              <a:off x="1638300" y="647700"/>
              <a:ext cx="3790950" cy="9334500"/>
            </a:xfrm>
            <a:prstGeom prst="roundRect">
              <a:avLst>
                <a:gd name="adj" fmla="val 4246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6" name="テキスト ボックス 3"/>
            <p:cNvSpPr txBox="1"/>
            <p:nvPr/>
          </p:nvSpPr>
          <p:spPr>
            <a:xfrm>
              <a:off x="2162175" y="971550"/>
              <a:ext cx="2567940" cy="3943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 font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1. Participation in the group expressive art therapy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47" name="テキスト ボックス 4"/>
            <p:cNvSpPr txBox="1"/>
            <p:nvPr/>
          </p:nvSpPr>
          <p:spPr>
            <a:xfrm>
              <a:off x="2162175" y="1924050"/>
              <a:ext cx="2567940" cy="4286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2.</a:t>
              </a:r>
              <a:r>
                <a:rPr lang="en-US" sz="1050" kern="1200">
                  <a:solidFill>
                    <a:srgbClr val="FF0000"/>
                  </a:solidFill>
                  <a:effectLst/>
                  <a:latin typeface="Century"/>
                  <a:ea typeface="ＭＳ 明朝"/>
                  <a:cs typeface="Times New Roman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Anxiety about participating in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48" name="テキスト ボックス 5"/>
            <p:cNvSpPr txBox="1"/>
            <p:nvPr/>
          </p:nvSpPr>
          <p:spPr>
            <a:xfrm>
              <a:off x="1685925" y="2895600"/>
              <a:ext cx="1685925" cy="447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Inexperience of self-expression itself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49" name="テキスト ボックス 6"/>
            <p:cNvSpPr txBox="1"/>
            <p:nvPr/>
          </p:nvSpPr>
          <p:spPr>
            <a:xfrm>
              <a:off x="3419475" y="2895600"/>
              <a:ext cx="1628775" cy="6286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Consciousness of being evaluated by the group members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51" name="テキスト ボックス 8"/>
            <p:cNvSpPr txBox="1"/>
            <p:nvPr/>
          </p:nvSpPr>
          <p:spPr>
            <a:xfrm>
              <a:off x="2171700" y="4962525"/>
              <a:ext cx="255841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5. Enjoying non-verbal experiences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52" name="テキスト ボックス 9"/>
            <p:cNvSpPr txBox="1"/>
            <p:nvPr/>
          </p:nvSpPr>
          <p:spPr>
            <a:xfrm>
              <a:off x="3438525" y="5781675"/>
              <a:ext cx="1609725" cy="5143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6. Feeling fear of revealing the inner self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53" name="テキスト ボックス 13"/>
            <p:cNvSpPr txBox="1"/>
            <p:nvPr/>
          </p:nvSpPr>
          <p:spPr>
            <a:xfrm>
              <a:off x="2162175" y="6848475"/>
              <a:ext cx="255841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7. Experiencing</a:t>
              </a:r>
              <a:r>
                <a:rPr lang="en-US" sz="1050" kern="1200">
                  <a:solidFill>
                    <a:srgbClr val="FF0000"/>
                  </a:solidFill>
                  <a:effectLst/>
                  <a:latin typeface="Century"/>
                  <a:ea typeface="ＭＳ 明朝"/>
                  <a:cs typeface="Times New Roman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small-group work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54" name="直線矢印コネクタ 53"/>
            <p:cNvCxnSpPr/>
            <p:nvPr/>
          </p:nvCxnSpPr>
          <p:spPr>
            <a:xfrm>
              <a:off x="3400425" y="1371600"/>
              <a:ext cx="0" cy="561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H="1">
              <a:off x="2486025" y="2352675"/>
              <a:ext cx="923925" cy="5448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>
              <a:off x="3400425" y="2352675"/>
              <a:ext cx="1000125" cy="542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>
              <a:off x="2486025" y="3343275"/>
              <a:ext cx="934720" cy="7048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H="1">
              <a:off x="3400425" y="3524250"/>
              <a:ext cx="986790" cy="5238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3409950" y="4305300"/>
              <a:ext cx="0" cy="657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>
              <a:off x="3400425" y="5219700"/>
              <a:ext cx="1000125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>
              <a:off x="3400425" y="5219700"/>
              <a:ext cx="1270" cy="1619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H="1">
              <a:off x="3400425" y="6286500"/>
              <a:ext cx="987425" cy="552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矢印コネクタ 62"/>
            <p:cNvCxnSpPr/>
            <p:nvPr/>
          </p:nvCxnSpPr>
          <p:spPr>
            <a:xfrm>
              <a:off x="3419475" y="7105650"/>
              <a:ext cx="127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/>
            <p:nvPr/>
          </p:nvCxnSpPr>
          <p:spPr>
            <a:xfrm>
              <a:off x="3419475" y="8896350"/>
              <a:ext cx="1270" cy="1943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テキスト ボックス 16"/>
            <p:cNvSpPr txBox="1"/>
            <p:nvPr/>
          </p:nvSpPr>
          <p:spPr>
            <a:xfrm>
              <a:off x="5457825" y="657225"/>
              <a:ext cx="1504950" cy="32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SD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66" name="テキスト ボックス 20"/>
            <p:cNvSpPr txBox="1"/>
            <p:nvPr/>
          </p:nvSpPr>
          <p:spPr>
            <a:xfrm>
              <a:off x="104775" y="657225"/>
              <a:ext cx="1504950" cy="32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SG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67" name="テキスト ボックス 182"/>
            <p:cNvSpPr txBox="1"/>
            <p:nvPr/>
          </p:nvSpPr>
          <p:spPr>
            <a:xfrm>
              <a:off x="0" y="0"/>
              <a:ext cx="2257425" cy="419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ja-JP" sz="1050" kern="100">
                  <a:effectLst/>
                  <a:ea typeface="ＭＳ 明朝"/>
                  <a:cs typeface="Times New Roman"/>
                </a:rPr>
                <a:t>Ⅰ　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Stage of Engagement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  <a:p>
              <a:pPr indent="266700"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(</a:t>
              </a:r>
              <a:r>
                <a:rPr lang="en-US" sz="1050" kern="1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Art th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erapy)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68" name="左矢印 67"/>
            <p:cNvSpPr/>
            <p:nvPr/>
          </p:nvSpPr>
          <p:spPr>
            <a:xfrm>
              <a:off x="5457825" y="3057525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Stereotype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 of art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69" name="右矢印 68"/>
            <p:cNvSpPr/>
            <p:nvPr/>
          </p:nvSpPr>
          <p:spPr>
            <a:xfrm>
              <a:off x="0" y="5648325"/>
              <a:ext cx="1628140" cy="948690"/>
            </a:xfrm>
            <a:prstGeom prst="rightArrow">
              <a:avLst>
                <a:gd name="adj1" fmla="val 58032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kern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Resourceful response of the facilitator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0" name="右矢印 69"/>
            <p:cNvSpPr/>
            <p:nvPr/>
          </p:nvSpPr>
          <p:spPr>
            <a:xfrm>
              <a:off x="0" y="3200400"/>
              <a:ext cx="1628140" cy="948690"/>
            </a:xfrm>
            <a:prstGeom prst="rightArrow">
              <a:avLst>
                <a:gd name="adj1" fmla="val 66064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Stimulation by group expressive art therapy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5981700" y="2695575"/>
              <a:ext cx="1276350" cy="48577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Influence 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of school education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2" name="下矢印 71"/>
            <p:cNvSpPr/>
            <p:nvPr/>
          </p:nvSpPr>
          <p:spPr>
            <a:xfrm rot="2571063">
              <a:off x="6477000" y="3095625"/>
              <a:ext cx="229125" cy="324938"/>
            </a:xfrm>
            <a:prstGeom prst="down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3" name="テキスト ボックス 7"/>
            <p:cNvSpPr txBox="1"/>
            <p:nvPr/>
          </p:nvSpPr>
          <p:spPr>
            <a:xfrm>
              <a:off x="2171700" y="4048125"/>
              <a:ext cx="2558415" cy="400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4. A sense of security in the group after the introductory workshop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4" name="テキスト ボックス 11"/>
            <p:cNvSpPr txBox="1"/>
            <p:nvPr/>
          </p:nvSpPr>
          <p:spPr>
            <a:xfrm>
              <a:off x="2171700" y="7724775"/>
              <a:ext cx="2558415" cy="419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8. Feeling a sense of security towards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5" name="テキスト ボックス 14"/>
            <p:cNvSpPr txBox="1"/>
            <p:nvPr/>
          </p:nvSpPr>
          <p:spPr>
            <a:xfrm>
              <a:off x="2162175" y="8648700"/>
              <a:ext cx="2558415" cy="419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9. Feeling fatigued due to non-verbal experiences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6" name="左矢印 75"/>
            <p:cNvSpPr/>
            <p:nvPr/>
          </p:nvSpPr>
          <p:spPr>
            <a:xfrm>
              <a:off x="5457825" y="1847850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Fear of negative evaluation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77" name="下矢印 76"/>
            <p:cNvSpPr/>
            <p:nvPr/>
          </p:nvSpPr>
          <p:spPr>
            <a:xfrm rot="7512329">
              <a:off x="6448425" y="2447925"/>
              <a:ext cx="226060" cy="335915"/>
            </a:xfrm>
            <a:prstGeom prst="down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8" name="下矢印 77"/>
            <p:cNvSpPr/>
            <p:nvPr/>
          </p:nvSpPr>
          <p:spPr>
            <a:xfrm>
              <a:off x="5181600" y="838200"/>
              <a:ext cx="238125" cy="929640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15234955" y="14314169"/>
            <a:ext cx="7258050" cy="10906125"/>
            <a:chOff x="0" y="0"/>
            <a:chExt cx="7258050" cy="10906125"/>
          </a:xfrm>
        </p:grpSpPr>
        <p:sp>
          <p:nvSpPr>
            <p:cNvPr id="80" name="角丸四角形 79"/>
            <p:cNvSpPr/>
            <p:nvPr/>
          </p:nvSpPr>
          <p:spPr>
            <a:xfrm>
              <a:off x="1609725" y="1000125"/>
              <a:ext cx="3800475" cy="9334500"/>
            </a:xfrm>
            <a:prstGeom prst="roundRect">
              <a:avLst>
                <a:gd name="adj" fmla="val 4246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1" name="テキスト ボックス 198"/>
            <p:cNvSpPr txBox="1"/>
            <p:nvPr/>
          </p:nvSpPr>
          <p:spPr>
            <a:xfrm>
              <a:off x="9525" y="285750"/>
              <a:ext cx="2219325" cy="419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ja-JP" sz="1050" kern="100">
                  <a:effectLst/>
                  <a:ea typeface="ＭＳ 明朝"/>
                  <a:cs typeface="Times New Roman"/>
                </a:rPr>
                <a:t>Ⅱ　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Stage of Differentiation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  <a:p>
              <a:pPr indent="266700"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(</a:t>
              </a:r>
              <a:r>
                <a:rPr lang="en-US" sz="1050" kern="1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Art th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erapy)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82" name="直線矢印コネクタ 81"/>
            <p:cNvCxnSpPr/>
            <p:nvPr/>
          </p:nvCxnSpPr>
          <p:spPr>
            <a:xfrm>
              <a:off x="3419475" y="76200"/>
              <a:ext cx="0" cy="15049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テキスト ボックス 7"/>
            <p:cNvSpPr txBox="1"/>
            <p:nvPr/>
          </p:nvSpPr>
          <p:spPr>
            <a:xfrm>
              <a:off x="2162175" y="4848225"/>
              <a:ext cx="255841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13. Encountering a crisis of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84" name="テキスト ボックス 11"/>
            <p:cNvSpPr txBox="1"/>
            <p:nvPr/>
          </p:nvSpPr>
          <p:spPr>
            <a:xfrm>
              <a:off x="2162175" y="7981950"/>
              <a:ext cx="255841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16. Sharing thoughts with others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85" name="テキスト ボックス 13"/>
            <p:cNvSpPr txBox="1"/>
            <p:nvPr/>
          </p:nvSpPr>
          <p:spPr>
            <a:xfrm>
              <a:off x="2162175" y="6905625"/>
              <a:ext cx="2558415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15.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Crisis resolution led by the facilitator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86" name="テキスト ボックス 14"/>
            <p:cNvSpPr txBox="1"/>
            <p:nvPr/>
          </p:nvSpPr>
          <p:spPr>
            <a:xfrm>
              <a:off x="2162175" y="8896350"/>
              <a:ext cx="255841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17. Being aware of self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87" name="直線矢印コネクタ 86"/>
            <p:cNvCxnSpPr/>
            <p:nvPr/>
          </p:nvCxnSpPr>
          <p:spPr>
            <a:xfrm>
              <a:off x="3429000" y="1838325"/>
              <a:ext cx="0" cy="676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 flipH="1">
              <a:off x="2714625" y="3048000"/>
              <a:ext cx="720090" cy="638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矢印コネクタ 88"/>
            <p:cNvCxnSpPr/>
            <p:nvPr/>
          </p:nvCxnSpPr>
          <p:spPr>
            <a:xfrm>
              <a:off x="3429000" y="3048000"/>
              <a:ext cx="723900" cy="638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直線矢印コネクタ 89"/>
            <p:cNvCxnSpPr/>
            <p:nvPr/>
          </p:nvCxnSpPr>
          <p:spPr>
            <a:xfrm>
              <a:off x="2438400" y="4238625"/>
              <a:ext cx="996315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直線矢印コネクタ 90"/>
            <p:cNvCxnSpPr/>
            <p:nvPr/>
          </p:nvCxnSpPr>
          <p:spPr>
            <a:xfrm flipH="1">
              <a:off x="3409950" y="4248150"/>
              <a:ext cx="1020444" cy="596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 flipH="1">
              <a:off x="2571750" y="5105400"/>
              <a:ext cx="838200" cy="6324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>
              <a:off x="3409950" y="5105400"/>
              <a:ext cx="800100" cy="638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線矢印コネクタ 93"/>
            <p:cNvCxnSpPr/>
            <p:nvPr/>
          </p:nvCxnSpPr>
          <p:spPr>
            <a:xfrm>
              <a:off x="2571750" y="6296025"/>
              <a:ext cx="85725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/>
            <p:nvPr/>
          </p:nvCxnSpPr>
          <p:spPr>
            <a:xfrm flipH="1">
              <a:off x="3409950" y="6296025"/>
              <a:ext cx="800099" cy="614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/>
            <p:nvPr/>
          </p:nvCxnSpPr>
          <p:spPr>
            <a:xfrm>
              <a:off x="3429000" y="7439025"/>
              <a:ext cx="0" cy="542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>
              <a:off x="3429000" y="8239125"/>
              <a:ext cx="0" cy="657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テキスト ボックス 34"/>
            <p:cNvSpPr txBox="1"/>
            <p:nvPr/>
          </p:nvSpPr>
          <p:spPr>
            <a:xfrm>
              <a:off x="2162175" y="2514600"/>
              <a:ext cx="2558415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11. Rise of a sense of security in the group after the introductory workshop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99" name="テキスト ボックス 39"/>
            <p:cNvSpPr txBox="1"/>
            <p:nvPr/>
          </p:nvSpPr>
          <p:spPr>
            <a:xfrm>
              <a:off x="2162175" y="3686175"/>
              <a:ext cx="1238250" cy="723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12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Continued feeling of hesitation in self-expression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0" name="テキスト ボックス 42"/>
            <p:cNvSpPr txBox="1"/>
            <p:nvPr/>
          </p:nvSpPr>
          <p:spPr>
            <a:xfrm>
              <a:off x="3438525" y="5743575"/>
              <a:ext cx="1419225" cy="552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14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Moved negative emotions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1" name="テキスト ボックス 43"/>
            <p:cNvSpPr txBox="1"/>
            <p:nvPr/>
          </p:nvSpPr>
          <p:spPr>
            <a:xfrm>
              <a:off x="1819275" y="5743575"/>
              <a:ext cx="1581150" cy="552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14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Observing how the situation is resolved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02" name="直線矢印コネクタ 101"/>
            <p:cNvCxnSpPr/>
            <p:nvPr/>
          </p:nvCxnSpPr>
          <p:spPr>
            <a:xfrm flipH="1">
              <a:off x="3438525" y="9153525"/>
              <a:ext cx="0" cy="1752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右矢印 102"/>
            <p:cNvSpPr/>
            <p:nvPr/>
          </p:nvSpPr>
          <p:spPr>
            <a:xfrm>
              <a:off x="0" y="6200775"/>
              <a:ext cx="1628140" cy="948690"/>
            </a:xfrm>
            <a:prstGeom prst="rightArrow">
              <a:avLst>
                <a:gd name="adj1" fmla="val 58032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Resourceful response of the facilitator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4" name="左矢印 103"/>
            <p:cNvSpPr/>
            <p:nvPr/>
          </p:nvSpPr>
          <p:spPr>
            <a:xfrm>
              <a:off x="5457825" y="4495800"/>
              <a:ext cx="1628775" cy="952500"/>
            </a:xfrm>
            <a:prstGeom prst="leftArrow">
              <a:avLst>
                <a:gd name="adj1" fmla="val 61273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Anxiety caused by the participation of new members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5" name="テキスト ボックス 33"/>
            <p:cNvSpPr txBox="1"/>
            <p:nvPr/>
          </p:nvSpPr>
          <p:spPr>
            <a:xfrm>
              <a:off x="2162175" y="1581150"/>
              <a:ext cx="2558415" cy="4095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10.</a:t>
              </a:r>
              <a:r>
                <a:rPr lang="en-US" sz="1050" kern="1200">
                  <a:solidFill>
                    <a:srgbClr val="C00000"/>
                  </a:solidFill>
                  <a:effectLst/>
                  <a:latin typeface="Century"/>
                  <a:ea typeface="ＭＳ 明朝"/>
                  <a:cs typeface="Times New Roman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Sense of security and anxiety in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6" name="左矢印 105"/>
            <p:cNvSpPr/>
            <p:nvPr/>
          </p:nvSpPr>
          <p:spPr>
            <a:xfrm>
              <a:off x="5457825" y="3514725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Stereoty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pe of art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5981700" y="3152775"/>
              <a:ext cx="1276350" cy="48577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ＭＳ Ｐゴシック"/>
                  <a:cs typeface="ＭＳ Ｐゴシック"/>
                </a:rPr>
                <a:t>The influence of school education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08" name="下矢印 107"/>
            <p:cNvSpPr/>
            <p:nvPr/>
          </p:nvSpPr>
          <p:spPr>
            <a:xfrm rot="2571063">
              <a:off x="6477000" y="3552825"/>
              <a:ext cx="228600" cy="324485"/>
            </a:xfrm>
            <a:prstGeom prst="down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09" name="左矢印 108"/>
            <p:cNvSpPr/>
            <p:nvPr/>
          </p:nvSpPr>
          <p:spPr>
            <a:xfrm>
              <a:off x="5457825" y="2305050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Fear of negative evaluation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10" name="下矢印 109"/>
            <p:cNvSpPr/>
            <p:nvPr/>
          </p:nvSpPr>
          <p:spPr>
            <a:xfrm rot="7512329">
              <a:off x="6448425" y="2905125"/>
              <a:ext cx="226060" cy="335915"/>
            </a:xfrm>
            <a:prstGeom prst="down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1" name="テキスト ボックス 6"/>
            <p:cNvSpPr txBox="1"/>
            <p:nvPr/>
          </p:nvSpPr>
          <p:spPr>
            <a:xfrm>
              <a:off x="3524250" y="3686175"/>
              <a:ext cx="1257300" cy="723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12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Reduced feeling of hesitation in self-expression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12" name="下矢印 111"/>
            <p:cNvSpPr/>
            <p:nvPr/>
          </p:nvSpPr>
          <p:spPr>
            <a:xfrm>
              <a:off x="5172075" y="0"/>
              <a:ext cx="238125" cy="10467975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15210482" y="23748064"/>
            <a:ext cx="7277100" cy="11148060"/>
            <a:chOff x="0" y="0"/>
            <a:chExt cx="7277100" cy="11148060"/>
          </a:xfrm>
        </p:grpSpPr>
        <p:sp>
          <p:nvSpPr>
            <p:cNvPr id="114" name="角丸四角形 113"/>
            <p:cNvSpPr/>
            <p:nvPr/>
          </p:nvSpPr>
          <p:spPr>
            <a:xfrm>
              <a:off x="1628775" y="1095375"/>
              <a:ext cx="3819525" cy="9334500"/>
            </a:xfrm>
            <a:prstGeom prst="roundRect">
              <a:avLst>
                <a:gd name="adj" fmla="val 4246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1714500" y="5667375"/>
              <a:ext cx="3390900" cy="396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39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6" name="テキスト ボックス 58"/>
            <p:cNvSpPr txBox="1"/>
            <p:nvPr/>
          </p:nvSpPr>
          <p:spPr>
            <a:xfrm>
              <a:off x="1743075" y="5695950"/>
              <a:ext cx="885825" cy="581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Deep emotional experience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17" name="直線矢印コネクタ 116"/>
            <p:cNvCxnSpPr/>
            <p:nvPr/>
          </p:nvCxnSpPr>
          <p:spPr>
            <a:xfrm flipH="1">
              <a:off x="2552700" y="1924050"/>
              <a:ext cx="904240" cy="476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/>
            <p:nvPr/>
          </p:nvCxnSpPr>
          <p:spPr>
            <a:xfrm>
              <a:off x="3457575" y="1924050"/>
              <a:ext cx="1010285" cy="476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矢印コネクタ 118"/>
            <p:cNvCxnSpPr/>
            <p:nvPr/>
          </p:nvCxnSpPr>
          <p:spPr>
            <a:xfrm>
              <a:off x="2552700" y="2952750"/>
              <a:ext cx="954405" cy="614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矢印コネクタ 119"/>
            <p:cNvCxnSpPr/>
            <p:nvPr/>
          </p:nvCxnSpPr>
          <p:spPr>
            <a:xfrm flipH="1">
              <a:off x="3486150" y="2952750"/>
              <a:ext cx="979171" cy="6165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矢印コネクタ 120"/>
            <p:cNvCxnSpPr/>
            <p:nvPr/>
          </p:nvCxnSpPr>
          <p:spPr>
            <a:xfrm>
              <a:off x="3495675" y="5010150"/>
              <a:ext cx="0" cy="14763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矢印コネクタ 121"/>
            <p:cNvCxnSpPr/>
            <p:nvPr/>
          </p:nvCxnSpPr>
          <p:spPr>
            <a:xfrm>
              <a:off x="3505200" y="5010150"/>
              <a:ext cx="1020445" cy="14763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直線矢印コネクタ 122"/>
            <p:cNvCxnSpPr/>
            <p:nvPr/>
          </p:nvCxnSpPr>
          <p:spPr>
            <a:xfrm>
              <a:off x="3486150" y="7038975"/>
              <a:ext cx="0" cy="1800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テキスト ボックス 33"/>
            <p:cNvSpPr txBox="1"/>
            <p:nvPr/>
          </p:nvSpPr>
          <p:spPr>
            <a:xfrm>
              <a:off x="2200275" y="1476375"/>
              <a:ext cx="2558415" cy="447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18. Sense of security, anxiety and expectation towards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25" name="テキスト ボックス 39"/>
            <p:cNvSpPr txBox="1"/>
            <p:nvPr/>
          </p:nvSpPr>
          <p:spPr>
            <a:xfrm>
              <a:off x="2000250" y="2400300"/>
              <a:ext cx="1409700" cy="552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19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Feeling hesitation to music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26" name="テキスト ボックス 43"/>
            <p:cNvSpPr txBox="1"/>
            <p:nvPr/>
          </p:nvSpPr>
          <p:spPr>
            <a:xfrm>
              <a:off x="2867025" y="6486525"/>
              <a:ext cx="1188085" cy="7454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21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Feeling of acceptance from the group members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27" name="テキスト ボックス 37"/>
            <p:cNvSpPr txBox="1"/>
            <p:nvPr/>
          </p:nvSpPr>
          <p:spPr>
            <a:xfrm>
              <a:off x="2200275" y="4467225"/>
              <a:ext cx="2558415" cy="542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21. Confrontation with the past experiences through the power of music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28" name="テキスト ボックス 45"/>
            <p:cNvSpPr txBox="1"/>
            <p:nvPr/>
          </p:nvSpPr>
          <p:spPr>
            <a:xfrm>
              <a:off x="4105275" y="7705725"/>
              <a:ext cx="942975" cy="542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23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Being defensive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29" name="テキスト ボックス 46"/>
            <p:cNvSpPr txBox="1"/>
            <p:nvPr/>
          </p:nvSpPr>
          <p:spPr>
            <a:xfrm>
              <a:off x="2924175" y="8839200"/>
              <a:ext cx="1076325" cy="572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24. Getting to learn as a professional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30" name="直線矢印コネクタ 129"/>
            <p:cNvCxnSpPr/>
            <p:nvPr/>
          </p:nvCxnSpPr>
          <p:spPr>
            <a:xfrm flipH="1">
              <a:off x="2505075" y="5010150"/>
              <a:ext cx="982980" cy="14763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>
              <a:off x="2286000" y="8277225"/>
              <a:ext cx="1221105" cy="558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/>
            <p:nvPr/>
          </p:nvCxnSpPr>
          <p:spPr>
            <a:xfrm>
              <a:off x="2286000" y="8277225"/>
              <a:ext cx="1221105" cy="2533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>
              <a:off x="3457575" y="9391650"/>
              <a:ext cx="0" cy="17564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矢印コネクタ 133"/>
            <p:cNvCxnSpPr/>
            <p:nvPr/>
          </p:nvCxnSpPr>
          <p:spPr>
            <a:xfrm flipH="1">
              <a:off x="3409950" y="8248650"/>
              <a:ext cx="1170940" cy="2562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テキスト ボックス 276"/>
            <p:cNvSpPr txBox="1"/>
            <p:nvPr/>
          </p:nvSpPr>
          <p:spPr>
            <a:xfrm>
              <a:off x="28575" y="400050"/>
              <a:ext cx="2247900" cy="4000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ja-JP" sz="1050" kern="100">
                  <a:effectLst/>
                  <a:ea typeface="ＭＳ 明朝"/>
                  <a:cs typeface="Times New Roman"/>
                </a:rPr>
                <a:t>Ⅲ　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Stage of Individuation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  <a:p>
              <a:pPr indent="266700"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(Music therapy)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36" name="右矢印 135"/>
            <p:cNvSpPr/>
            <p:nvPr/>
          </p:nvSpPr>
          <p:spPr>
            <a:xfrm>
              <a:off x="19050" y="6724650"/>
              <a:ext cx="1609090" cy="948690"/>
            </a:xfrm>
            <a:prstGeom prst="rightArrow">
              <a:avLst>
                <a:gd name="adj1" fmla="val 62048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Support of the facilitator</a:t>
              </a:r>
              <a:r>
                <a:rPr lang="ja-JP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：</a:t>
              </a: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secure-base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37" name="右矢印 136"/>
            <p:cNvSpPr/>
            <p:nvPr/>
          </p:nvSpPr>
          <p:spPr>
            <a:xfrm>
              <a:off x="0" y="4552950"/>
              <a:ext cx="1628140" cy="948690"/>
            </a:xfrm>
            <a:prstGeom prst="rightArrow">
              <a:avLst>
                <a:gd name="adj1" fmla="val 58032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Readiness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38" name="左矢印 137"/>
            <p:cNvSpPr/>
            <p:nvPr/>
          </p:nvSpPr>
          <p:spPr>
            <a:xfrm>
              <a:off x="5476875" y="4552950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Defensive attitude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39" name="直線矢印コネクタ 138"/>
            <p:cNvCxnSpPr/>
            <p:nvPr/>
          </p:nvCxnSpPr>
          <p:spPr>
            <a:xfrm>
              <a:off x="3457575" y="0"/>
              <a:ext cx="0" cy="14763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テキスト ボックス 6"/>
            <p:cNvSpPr txBox="1"/>
            <p:nvPr/>
          </p:nvSpPr>
          <p:spPr>
            <a:xfrm>
              <a:off x="3457575" y="2400300"/>
              <a:ext cx="1400175" cy="552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19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.Feeling no</a:t>
              </a:r>
              <a:r>
                <a:rPr lang="en-US" sz="1050" kern="1200">
                  <a:solidFill>
                    <a:srgbClr val="FF0000"/>
                  </a:solidFill>
                  <a:effectLst/>
                  <a:latin typeface="Century"/>
                  <a:ea typeface="ＭＳ 明朝"/>
                  <a:cs typeface="Times New Roman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hesitation to music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1" name="テキスト ボックス 7"/>
            <p:cNvSpPr txBox="1"/>
            <p:nvPr/>
          </p:nvSpPr>
          <p:spPr>
            <a:xfrm>
              <a:off x="2190750" y="3562350"/>
              <a:ext cx="2634615" cy="5143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20. Experience of a group work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：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"listen to the music that are meaningful to me"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2" name="テキスト ボックス 40"/>
            <p:cNvSpPr txBox="1"/>
            <p:nvPr/>
          </p:nvSpPr>
          <p:spPr>
            <a:xfrm>
              <a:off x="1762125" y="6486525"/>
              <a:ext cx="1079500" cy="4248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22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Being healed 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3" name="テキスト ボックス 42"/>
            <p:cNvSpPr txBox="1"/>
            <p:nvPr/>
          </p:nvSpPr>
          <p:spPr>
            <a:xfrm>
              <a:off x="4095750" y="6486525"/>
              <a:ext cx="962025" cy="584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21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ⅲ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Experience of a fear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4" name="テキスト ボックス 47"/>
            <p:cNvSpPr txBox="1"/>
            <p:nvPr/>
          </p:nvSpPr>
          <p:spPr>
            <a:xfrm>
              <a:off x="1762125" y="7696200"/>
              <a:ext cx="1079500" cy="584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23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Deep self-understanding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5" name="左矢印 144"/>
            <p:cNvSpPr/>
            <p:nvPr/>
          </p:nvSpPr>
          <p:spPr>
            <a:xfrm>
              <a:off x="5476875" y="2428875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Stereotype for Art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6" name="角丸四角形 145"/>
            <p:cNvSpPr/>
            <p:nvPr/>
          </p:nvSpPr>
          <p:spPr>
            <a:xfrm>
              <a:off x="6000750" y="2066925"/>
              <a:ext cx="1276350" cy="48577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ＭＳ Ｐゴシック"/>
                  <a:cs typeface="ＭＳ Ｐゴシック"/>
                </a:rPr>
                <a:t>The influence of school education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7" name="下矢印 146"/>
            <p:cNvSpPr/>
            <p:nvPr/>
          </p:nvSpPr>
          <p:spPr>
            <a:xfrm rot="2571063">
              <a:off x="6496050" y="2466975"/>
              <a:ext cx="228600" cy="324485"/>
            </a:xfrm>
            <a:prstGeom prst="down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8" name="左矢印 147"/>
            <p:cNvSpPr/>
            <p:nvPr/>
          </p:nvSpPr>
          <p:spPr>
            <a:xfrm>
              <a:off x="5476875" y="1209675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Fear of negative evaluation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49" name="下矢印 148"/>
            <p:cNvSpPr/>
            <p:nvPr/>
          </p:nvSpPr>
          <p:spPr>
            <a:xfrm rot="7512329">
              <a:off x="6467475" y="1809750"/>
              <a:ext cx="226060" cy="335915"/>
            </a:xfrm>
            <a:prstGeom prst="down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0" name="下矢印 149"/>
            <p:cNvSpPr/>
            <p:nvPr/>
          </p:nvSpPr>
          <p:spPr>
            <a:xfrm>
              <a:off x="5200650" y="47625"/>
              <a:ext cx="238125" cy="10506075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151" name="直線矢印コネクタ 150"/>
            <p:cNvCxnSpPr/>
            <p:nvPr/>
          </p:nvCxnSpPr>
          <p:spPr>
            <a:xfrm flipH="1">
              <a:off x="2286000" y="6915150"/>
              <a:ext cx="1" cy="781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矢印コネクタ 151"/>
            <p:cNvCxnSpPr/>
            <p:nvPr/>
          </p:nvCxnSpPr>
          <p:spPr>
            <a:xfrm>
              <a:off x="4581525" y="7067550"/>
              <a:ext cx="0" cy="6343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矢印コネクタ 152"/>
            <p:cNvCxnSpPr/>
            <p:nvPr/>
          </p:nvCxnSpPr>
          <p:spPr>
            <a:xfrm flipH="1">
              <a:off x="3505200" y="4076700"/>
              <a:ext cx="1" cy="386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/>
          <p:cNvGrpSpPr/>
          <p:nvPr/>
        </p:nvGrpSpPr>
        <p:grpSpPr>
          <a:xfrm>
            <a:off x="15187124" y="33377839"/>
            <a:ext cx="7267575" cy="10553700"/>
            <a:chOff x="0" y="0"/>
            <a:chExt cx="7267575" cy="10553700"/>
          </a:xfrm>
        </p:grpSpPr>
        <p:sp>
          <p:nvSpPr>
            <p:cNvPr id="155" name="角丸四角形 154"/>
            <p:cNvSpPr/>
            <p:nvPr/>
          </p:nvSpPr>
          <p:spPr>
            <a:xfrm>
              <a:off x="1638300" y="1085850"/>
              <a:ext cx="3810000" cy="9410700"/>
            </a:xfrm>
            <a:prstGeom prst="roundRect">
              <a:avLst>
                <a:gd name="adj" fmla="val 4246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cxnSp>
          <p:nvCxnSpPr>
            <p:cNvPr id="156" name="直線矢印コネクタ 155"/>
            <p:cNvCxnSpPr/>
            <p:nvPr/>
          </p:nvCxnSpPr>
          <p:spPr>
            <a:xfrm>
              <a:off x="3476625" y="0"/>
              <a:ext cx="0" cy="1304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7" name="テキスト ボックス 289"/>
            <p:cNvSpPr txBox="1"/>
            <p:nvPr/>
          </p:nvSpPr>
          <p:spPr>
            <a:xfrm>
              <a:off x="19050" y="381000"/>
              <a:ext cx="3228975" cy="4286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ja-JP" sz="1050" kern="100">
                  <a:effectLst/>
                  <a:ea typeface="ＭＳ 明朝"/>
                  <a:cs typeface="Times New Roman"/>
                </a:rPr>
                <a:t>Ⅳ　</a:t>
              </a:r>
              <a:r>
                <a:rPr lang="en-US" sz="1050" kern="100">
                  <a:effectLst/>
                  <a:ea typeface="ＭＳ 明朝"/>
                  <a:cs typeface="Times New Roman"/>
                </a:rPr>
                <a:t>Stage of Intimacy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  <a:p>
              <a:pPr indent="266700"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(Dance/movement therapy, Group therapy)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1695450" y="6867525"/>
              <a:ext cx="3400425" cy="21297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3975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59" name="テキスト ボックス 7"/>
            <p:cNvSpPr txBox="1"/>
            <p:nvPr/>
          </p:nvSpPr>
          <p:spPr>
            <a:xfrm>
              <a:off x="2171700" y="3057525"/>
              <a:ext cx="256095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27. Getting to enjoy the movement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60" name="直線矢印コネクタ 159"/>
            <p:cNvCxnSpPr/>
            <p:nvPr/>
          </p:nvCxnSpPr>
          <p:spPr>
            <a:xfrm flipH="1">
              <a:off x="2524125" y="1733550"/>
              <a:ext cx="951865" cy="400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直線矢印コネクタ 160"/>
            <p:cNvCxnSpPr/>
            <p:nvPr/>
          </p:nvCxnSpPr>
          <p:spPr>
            <a:xfrm>
              <a:off x="3476625" y="1733550"/>
              <a:ext cx="914400" cy="400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直線矢印コネクタ 161"/>
            <p:cNvCxnSpPr/>
            <p:nvPr/>
          </p:nvCxnSpPr>
          <p:spPr>
            <a:xfrm>
              <a:off x="2476500" y="2686050"/>
              <a:ext cx="996950" cy="3714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線矢印コネクタ 162"/>
            <p:cNvCxnSpPr/>
            <p:nvPr/>
          </p:nvCxnSpPr>
          <p:spPr>
            <a:xfrm flipH="1">
              <a:off x="3419475" y="2705100"/>
              <a:ext cx="971550" cy="3486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直線矢印コネクタ 163"/>
            <p:cNvCxnSpPr/>
            <p:nvPr/>
          </p:nvCxnSpPr>
          <p:spPr>
            <a:xfrm>
              <a:off x="3438525" y="4038600"/>
              <a:ext cx="0" cy="4622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矢印コネクタ 164"/>
            <p:cNvCxnSpPr/>
            <p:nvPr/>
          </p:nvCxnSpPr>
          <p:spPr>
            <a:xfrm>
              <a:off x="3419475" y="4038600"/>
              <a:ext cx="1381125" cy="466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線矢印コネクタ 165"/>
            <p:cNvCxnSpPr/>
            <p:nvPr/>
          </p:nvCxnSpPr>
          <p:spPr>
            <a:xfrm>
              <a:off x="3448050" y="5057775"/>
              <a:ext cx="0" cy="4146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テキスト ボックス 33"/>
            <p:cNvSpPr txBox="1"/>
            <p:nvPr/>
          </p:nvSpPr>
          <p:spPr>
            <a:xfrm>
              <a:off x="2171700" y="1304925"/>
              <a:ext cx="2558415" cy="4330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25. A sense of security and anxiety to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68" name="テキスト ボックス 39"/>
            <p:cNvSpPr txBox="1"/>
            <p:nvPr/>
          </p:nvSpPr>
          <p:spPr>
            <a:xfrm>
              <a:off x="1724025" y="2133600"/>
              <a:ext cx="1581150" cy="552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26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Feeling a sense of hesitation to the movement and speech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69" name="テキスト ボックス 43"/>
            <p:cNvSpPr txBox="1"/>
            <p:nvPr/>
          </p:nvSpPr>
          <p:spPr>
            <a:xfrm>
              <a:off x="2752725" y="4505325"/>
              <a:ext cx="1169035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29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Trying to passively resolve the crisis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70" name="テキスト ボックス 37"/>
            <p:cNvSpPr txBox="1"/>
            <p:nvPr/>
          </p:nvSpPr>
          <p:spPr>
            <a:xfrm>
              <a:off x="2152650" y="3781425"/>
              <a:ext cx="2560955" cy="261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28. Experience of a crisis of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71" name="テキスト ボックス 40"/>
            <p:cNvSpPr txBox="1"/>
            <p:nvPr/>
          </p:nvSpPr>
          <p:spPr>
            <a:xfrm>
              <a:off x="1695450" y="4505325"/>
              <a:ext cx="1028700" cy="7143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29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Trying to actively resolve the crisis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72" name="直線矢印コネクタ 171"/>
            <p:cNvCxnSpPr/>
            <p:nvPr/>
          </p:nvCxnSpPr>
          <p:spPr>
            <a:xfrm flipH="1">
              <a:off x="2276475" y="4038600"/>
              <a:ext cx="1163955" cy="466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直線矢印コネクタ 172"/>
            <p:cNvCxnSpPr/>
            <p:nvPr/>
          </p:nvCxnSpPr>
          <p:spPr>
            <a:xfrm flipH="1">
              <a:off x="3438525" y="3324225"/>
              <a:ext cx="1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" name="テキスト ボックス 58"/>
            <p:cNvSpPr txBox="1"/>
            <p:nvPr/>
          </p:nvSpPr>
          <p:spPr>
            <a:xfrm>
              <a:off x="1724025" y="6896100"/>
              <a:ext cx="1095375" cy="56197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Being aware of self as an individual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75" name="直線矢印コネクタ 174"/>
            <p:cNvCxnSpPr/>
            <p:nvPr/>
          </p:nvCxnSpPr>
          <p:spPr>
            <a:xfrm>
              <a:off x="2276475" y="5219700"/>
              <a:ext cx="1196975" cy="2095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>
            <a:xfrm>
              <a:off x="4876800" y="4829175"/>
              <a:ext cx="0" cy="2838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直線矢印コネクタ 176"/>
            <p:cNvCxnSpPr/>
            <p:nvPr/>
          </p:nvCxnSpPr>
          <p:spPr>
            <a:xfrm flipH="1">
              <a:off x="3419475" y="5057775"/>
              <a:ext cx="1456690" cy="3708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8" name="テキスト ボックス 146"/>
            <p:cNvSpPr txBox="1"/>
            <p:nvPr/>
          </p:nvSpPr>
          <p:spPr>
            <a:xfrm>
              <a:off x="2209800" y="6124575"/>
              <a:ext cx="2560955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31. Self-realization on how to have a relationship within the group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79" name="テキスト ボックス 148"/>
            <p:cNvSpPr txBox="1"/>
            <p:nvPr/>
          </p:nvSpPr>
          <p:spPr>
            <a:xfrm>
              <a:off x="1733550" y="8391525"/>
              <a:ext cx="1695450" cy="4121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33. Posttraumatic growth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80" name="直線矢印コネクタ 179"/>
            <p:cNvCxnSpPr/>
            <p:nvPr/>
          </p:nvCxnSpPr>
          <p:spPr>
            <a:xfrm>
              <a:off x="3457575" y="5686425"/>
              <a:ext cx="0" cy="4381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1" name="テキスト ボックス 46"/>
            <p:cNvSpPr txBox="1"/>
            <p:nvPr/>
          </p:nvSpPr>
          <p:spPr>
            <a:xfrm>
              <a:off x="2771775" y="7667625"/>
              <a:ext cx="1314450" cy="542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32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Deepening self-understanding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82" name="直線矢印コネクタ 181"/>
            <p:cNvCxnSpPr/>
            <p:nvPr/>
          </p:nvCxnSpPr>
          <p:spPr>
            <a:xfrm>
              <a:off x="3457575" y="6657975"/>
              <a:ext cx="0" cy="1009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テキスト ボックス 164"/>
            <p:cNvSpPr txBox="1"/>
            <p:nvPr/>
          </p:nvSpPr>
          <p:spPr>
            <a:xfrm>
              <a:off x="1724025" y="9134475"/>
              <a:ext cx="1209675" cy="5721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Becoming aware of self as an Professional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84" name="テキスト ボックス 166"/>
            <p:cNvSpPr txBox="1"/>
            <p:nvPr/>
          </p:nvSpPr>
          <p:spPr>
            <a:xfrm>
              <a:off x="2171700" y="9705975"/>
              <a:ext cx="1381125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34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Acquisition of overall learning as a professional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85" name="直線矢印コネクタ 184"/>
            <p:cNvCxnSpPr/>
            <p:nvPr/>
          </p:nvCxnSpPr>
          <p:spPr>
            <a:xfrm flipH="1">
              <a:off x="2647950" y="6657975"/>
              <a:ext cx="808990" cy="1009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直線矢印コネクタ 185"/>
            <p:cNvCxnSpPr/>
            <p:nvPr/>
          </p:nvCxnSpPr>
          <p:spPr>
            <a:xfrm>
              <a:off x="2247900" y="8210550"/>
              <a:ext cx="0" cy="1809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7" name="テキスト ボックス 191"/>
            <p:cNvSpPr txBox="1"/>
            <p:nvPr/>
          </p:nvSpPr>
          <p:spPr>
            <a:xfrm>
              <a:off x="3629025" y="9705975"/>
              <a:ext cx="1174115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34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Failure to learn as a professional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cxnSp>
          <p:nvCxnSpPr>
            <p:cNvPr id="188" name="直線矢印コネクタ 187"/>
            <p:cNvCxnSpPr/>
            <p:nvPr/>
          </p:nvCxnSpPr>
          <p:spPr>
            <a:xfrm>
              <a:off x="2647950" y="8801100"/>
              <a:ext cx="1590675" cy="90233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直線矢印コネクタ 188"/>
            <p:cNvCxnSpPr/>
            <p:nvPr/>
          </p:nvCxnSpPr>
          <p:spPr>
            <a:xfrm>
              <a:off x="3476625" y="8220075"/>
              <a:ext cx="762000" cy="148145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直線矢印コネクタ 189"/>
            <p:cNvCxnSpPr/>
            <p:nvPr/>
          </p:nvCxnSpPr>
          <p:spPr>
            <a:xfrm>
              <a:off x="4238625" y="8220075"/>
              <a:ext cx="1270" cy="14954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直線矢印コネクタ 190"/>
            <p:cNvCxnSpPr/>
            <p:nvPr/>
          </p:nvCxnSpPr>
          <p:spPr>
            <a:xfrm>
              <a:off x="3476625" y="8220075"/>
              <a:ext cx="0" cy="14814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右矢印 191"/>
            <p:cNvSpPr/>
            <p:nvPr/>
          </p:nvSpPr>
          <p:spPr>
            <a:xfrm>
              <a:off x="28575" y="5429250"/>
              <a:ext cx="1609090" cy="948690"/>
            </a:xfrm>
            <a:prstGeom prst="rightArrow">
              <a:avLst>
                <a:gd name="adj1" fmla="val 62048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kern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Support of the facilitator</a:t>
              </a:r>
              <a:r>
                <a:rPr lang="ja-JP" sz="1200" kern="1200">
                  <a:solidFill>
                    <a:srgbClr val="000000"/>
                  </a:solidFill>
                  <a:effectLst/>
                  <a:ea typeface="ＭＳ 明朝"/>
                  <a:cs typeface="ＭＳ Ｐゴシック"/>
                </a:rPr>
                <a:t>：</a:t>
              </a:r>
              <a:r>
                <a:rPr lang="en-US" sz="1200" kern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secure-base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3" name="右矢印 192"/>
            <p:cNvSpPr/>
            <p:nvPr/>
          </p:nvSpPr>
          <p:spPr>
            <a:xfrm>
              <a:off x="0" y="7439025"/>
              <a:ext cx="1628140" cy="948690"/>
            </a:xfrm>
            <a:prstGeom prst="rightArrow">
              <a:avLst>
                <a:gd name="adj1" fmla="val 58032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Readiness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4" name="右矢印 193"/>
            <p:cNvSpPr/>
            <p:nvPr/>
          </p:nvSpPr>
          <p:spPr>
            <a:xfrm>
              <a:off x="28575" y="3190875"/>
              <a:ext cx="1628140" cy="948690"/>
            </a:xfrm>
            <a:prstGeom prst="rightArrow">
              <a:avLst>
                <a:gd name="adj1" fmla="val 66064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kern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Stimulation by expressive art Therapy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5" name="左矢印 194"/>
            <p:cNvSpPr/>
            <p:nvPr/>
          </p:nvSpPr>
          <p:spPr>
            <a:xfrm>
              <a:off x="5486400" y="4267200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defensive attitude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6" name="左矢印 195"/>
            <p:cNvSpPr/>
            <p:nvPr/>
          </p:nvSpPr>
          <p:spPr>
            <a:xfrm>
              <a:off x="5486400" y="3314700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Anxiety caused by the participation of new members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7" name="テキスト ボックス 6"/>
            <p:cNvSpPr txBox="1"/>
            <p:nvPr/>
          </p:nvSpPr>
          <p:spPr>
            <a:xfrm>
              <a:off x="3352800" y="2124075"/>
              <a:ext cx="1743075" cy="5848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26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ⅱ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.Not feeling a sense of hesitation to the movement and speech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8" name="テキスト ボックス 42"/>
            <p:cNvSpPr txBox="1"/>
            <p:nvPr/>
          </p:nvSpPr>
          <p:spPr>
            <a:xfrm>
              <a:off x="3952875" y="4495800"/>
              <a:ext cx="114300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29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ⅲ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solidFill>
                    <a:srgbClr val="000000"/>
                  </a:solidFill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Being overwhelmed by the crisis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199" name="テキスト ボックス 140"/>
            <p:cNvSpPr txBox="1"/>
            <p:nvPr/>
          </p:nvSpPr>
          <p:spPr>
            <a:xfrm>
              <a:off x="2209800" y="5429250"/>
              <a:ext cx="2560955" cy="447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30. Resolution of the crisis by sharing thoughts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200" name="テキスト ボックス 45"/>
            <p:cNvSpPr txBox="1"/>
            <p:nvPr/>
          </p:nvSpPr>
          <p:spPr>
            <a:xfrm>
              <a:off x="4105275" y="7667625"/>
              <a:ext cx="962025" cy="866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32</a:t>
              </a:r>
              <a:r>
                <a:rPr lang="ja-JP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ⅲ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 Encounter with an unacceptable self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201" name="左矢印 200"/>
            <p:cNvSpPr/>
            <p:nvPr/>
          </p:nvSpPr>
          <p:spPr>
            <a:xfrm>
              <a:off x="5467350" y="2209800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Stereotype for Art 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202" name="角丸四角形 201"/>
            <p:cNvSpPr/>
            <p:nvPr/>
          </p:nvSpPr>
          <p:spPr>
            <a:xfrm>
              <a:off x="5991225" y="1847850"/>
              <a:ext cx="1276350" cy="48577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>
                  <a:effectLst/>
                  <a:latin typeface="ＭＳ Ｐゴシック"/>
                  <a:cs typeface="ＭＳ Ｐゴシック"/>
                </a:rPr>
                <a:t>The influence of school education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203" name="下矢印 202"/>
            <p:cNvSpPr/>
            <p:nvPr/>
          </p:nvSpPr>
          <p:spPr>
            <a:xfrm rot="2571063">
              <a:off x="6486525" y="2247900"/>
              <a:ext cx="228600" cy="324485"/>
            </a:xfrm>
            <a:prstGeom prst="down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04" name="左矢印 203"/>
            <p:cNvSpPr/>
            <p:nvPr/>
          </p:nvSpPr>
          <p:spPr>
            <a:xfrm>
              <a:off x="5467350" y="1000125"/>
              <a:ext cx="1628140" cy="952500"/>
            </a:xfrm>
            <a:prstGeom prst="leftArrow">
              <a:avLst>
                <a:gd name="adj1" fmla="val 57273"/>
                <a:gd name="adj2" fmla="val 50000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>
                  <a:effectLst/>
                  <a:latin typeface="ＭＳ Ｐゴシック"/>
                  <a:cs typeface="ＭＳ Ｐゴシック"/>
                </a:rPr>
                <a:t>Fear of negative evaluation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  <p:sp>
          <p:nvSpPr>
            <p:cNvPr id="205" name="下矢印 204"/>
            <p:cNvSpPr/>
            <p:nvPr/>
          </p:nvSpPr>
          <p:spPr>
            <a:xfrm rot="7512329">
              <a:off x="6457950" y="1590675"/>
              <a:ext cx="226060" cy="335915"/>
            </a:xfrm>
            <a:prstGeom prst="down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06" name="下矢印 205"/>
            <p:cNvSpPr/>
            <p:nvPr/>
          </p:nvSpPr>
          <p:spPr>
            <a:xfrm>
              <a:off x="5210175" y="0"/>
              <a:ext cx="238125" cy="1055370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07" name="テキスト ボックス 47"/>
            <p:cNvSpPr txBox="1"/>
            <p:nvPr/>
          </p:nvSpPr>
          <p:spPr>
            <a:xfrm>
              <a:off x="1733550" y="7667625"/>
              <a:ext cx="1019175" cy="6000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wrap="square" rtlCol="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32</a:t>
              </a:r>
              <a:r>
                <a:rPr lang="ja-JP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ⅰ</a:t>
              </a:r>
              <a:r>
                <a:rPr lang="en-US" sz="105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.</a:t>
              </a:r>
              <a:r>
                <a:rPr lang="en-US" sz="1200">
                  <a:effectLst/>
                  <a:latin typeface="ＭＳ Ｐゴシック"/>
                  <a:cs typeface="ＭＳ Ｐゴシック"/>
                </a:rPr>
                <a:t> 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entury"/>
                  <a:ea typeface="ＭＳ 明朝"/>
                  <a:cs typeface="Times New Roman"/>
                </a:rPr>
                <a:t>Healing of traumatic experiences</a:t>
              </a:r>
              <a:endParaRPr lang="ja-JP" sz="1200">
                <a:effectLst/>
                <a:latin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33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1326</TotalTime>
  <Words>1231</Words>
  <Application>Microsoft Office PowerPoint</Application>
  <PresentationFormat>ユーザー設定</PresentationFormat>
  <Paragraphs>146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kuma</cp:lastModifiedBy>
  <cp:revision>136</cp:revision>
  <cp:lastPrinted>2016-07-21T03:43:27Z</cp:lastPrinted>
  <dcterms:created xsi:type="dcterms:W3CDTF">2015-02-28T01:38:37Z</dcterms:created>
  <dcterms:modified xsi:type="dcterms:W3CDTF">2016-07-25T14:09:00Z</dcterms:modified>
</cp:coreProperties>
</file>